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7" r:id="rId3"/>
    <p:sldId id="272" r:id="rId4"/>
    <p:sldId id="273" r:id="rId5"/>
    <p:sldId id="274" r:id="rId6"/>
    <p:sldId id="275" r:id="rId7"/>
    <p:sldId id="276" r:id="rId8"/>
    <p:sldId id="277" r:id="rId9"/>
    <p:sldId id="278" r:id="rId10"/>
    <p:sldId id="279" r:id="rId11"/>
    <p:sldId id="280" r:id="rId12"/>
    <p:sldId id="281" r:id="rId13"/>
    <p:sldId id="282" r:id="rId14"/>
    <p:sldId id="283" r:id="rId15"/>
    <p:sldId id="297" r:id="rId16"/>
    <p:sldId id="298" r:id="rId17"/>
    <p:sldId id="258" r:id="rId18"/>
    <p:sldId id="259" r:id="rId19"/>
    <p:sldId id="260" r:id="rId20"/>
    <p:sldId id="261" r:id="rId21"/>
    <p:sldId id="262" r:id="rId22"/>
    <p:sldId id="263" r:id="rId23"/>
    <p:sldId id="264" r:id="rId24"/>
    <p:sldId id="265" r:id="rId25"/>
    <p:sldId id="267" r:id="rId26"/>
    <p:sldId id="284" r:id="rId27"/>
    <p:sldId id="286" r:id="rId28"/>
    <p:sldId id="293" r:id="rId29"/>
    <p:sldId id="287" r:id="rId30"/>
    <p:sldId id="288" r:id="rId31"/>
    <p:sldId id="294" r:id="rId32"/>
    <p:sldId id="289" r:id="rId33"/>
    <p:sldId id="290" r:id="rId34"/>
    <p:sldId id="295" r:id="rId35"/>
    <p:sldId id="291" r:id="rId36"/>
    <p:sldId id="292" r:id="rId37"/>
    <p:sldId id="296" r:id="rId38"/>
    <p:sldId id="285" r:id="rId39"/>
  </p:sldIdLst>
  <p:sldSz cx="9144000" cy="6858000" type="screen4x3"/>
  <p:notesSz cx="6662738" cy="99266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51646" autoAdjust="0"/>
  </p:normalViewPr>
  <p:slideViewPr>
    <p:cSldViewPr>
      <p:cViewPr varScale="1">
        <p:scale>
          <a:sx n="37" d="100"/>
          <a:sy n="37" d="100"/>
        </p:scale>
        <p:origin x="-93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29" d="100"/>
          <a:sy n="29" d="100"/>
        </p:scale>
        <p:origin x="-978" y="-102"/>
      </p:cViewPr>
      <p:guideLst>
        <p:guide orient="horz" pos="3126"/>
        <p:guide pos="209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8876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18435" name="Rectangle 3"/>
          <p:cNvSpPr>
            <a:spLocks noGrp="1" noChangeArrowheads="1"/>
          </p:cNvSpPr>
          <p:nvPr>
            <p:ph type="dt" sz="quarter" idx="1"/>
          </p:nvPr>
        </p:nvSpPr>
        <p:spPr bwMode="auto">
          <a:xfrm>
            <a:off x="3773488" y="0"/>
            <a:ext cx="28876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18436" name="Rectangle 4"/>
          <p:cNvSpPr>
            <a:spLocks noGrp="1" noChangeArrowheads="1"/>
          </p:cNvSpPr>
          <p:nvPr>
            <p:ph type="ftr" sz="quarter" idx="2"/>
          </p:nvPr>
        </p:nvSpPr>
        <p:spPr bwMode="auto">
          <a:xfrm>
            <a:off x="0" y="9428163"/>
            <a:ext cx="28876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18437" name="Rectangle 5"/>
          <p:cNvSpPr>
            <a:spLocks noGrp="1" noChangeArrowheads="1"/>
          </p:cNvSpPr>
          <p:nvPr>
            <p:ph type="sldNum" sz="quarter" idx="3"/>
          </p:nvPr>
        </p:nvSpPr>
        <p:spPr bwMode="auto">
          <a:xfrm>
            <a:off x="3773488" y="9428163"/>
            <a:ext cx="28876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06887A4-B2B4-4AD3-850B-EEBA637F101D}" type="slidenum">
              <a:rPr lang="en-AU"/>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8876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27651" name="Rectangle 3"/>
          <p:cNvSpPr>
            <a:spLocks noGrp="1" noChangeArrowheads="1"/>
          </p:cNvSpPr>
          <p:nvPr>
            <p:ph type="dt" idx="1"/>
          </p:nvPr>
        </p:nvSpPr>
        <p:spPr bwMode="auto">
          <a:xfrm>
            <a:off x="3773488" y="0"/>
            <a:ext cx="28876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27652" name="Rectangle 4"/>
          <p:cNvSpPr>
            <a:spLocks noRot="1" noChangeArrowheads="1" noTextEdit="1"/>
          </p:cNvSpPr>
          <p:nvPr>
            <p:ph type="sldImg" idx="2"/>
          </p:nvPr>
        </p:nvSpPr>
        <p:spPr bwMode="auto">
          <a:xfrm>
            <a:off x="850900" y="744538"/>
            <a:ext cx="4962525" cy="3722687"/>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666750" y="4714875"/>
            <a:ext cx="532923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7654" name="Rectangle 6"/>
          <p:cNvSpPr>
            <a:spLocks noGrp="1" noChangeArrowheads="1"/>
          </p:cNvSpPr>
          <p:nvPr>
            <p:ph type="ftr" sz="quarter" idx="4"/>
          </p:nvPr>
        </p:nvSpPr>
        <p:spPr bwMode="auto">
          <a:xfrm>
            <a:off x="0" y="9428163"/>
            <a:ext cx="28876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27655" name="Rectangle 7"/>
          <p:cNvSpPr>
            <a:spLocks noGrp="1" noChangeArrowheads="1"/>
          </p:cNvSpPr>
          <p:nvPr>
            <p:ph type="sldNum" sz="quarter" idx="5"/>
          </p:nvPr>
        </p:nvSpPr>
        <p:spPr bwMode="auto">
          <a:xfrm>
            <a:off x="3773488" y="9428163"/>
            <a:ext cx="28876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1739BE-491D-43DC-AF5A-0FF45922000B}" type="slidenum">
              <a:rPr lang="en-AU"/>
              <a:pPr/>
              <a:t>‹#›</a:t>
            </a:fld>
            <a:endParaRPr lang="en-A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898B89-D899-489A-9123-85DAC703447C}" type="slidenum">
              <a:rPr lang="en-AU"/>
              <a:pPr/>
              <a:t>1</a:t>
            </a:fld>
            <a:endParaRPr lang="en-AU"/>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C792C-DBF4-48F9-9BDB-FAD1E6EFC303}" type="slidenum">
              <a:rPr lang="en-AU"/>
              <a:pPr/>
              <a:t>10</a:t>
            </a:fld>
            <a:endParaRPr lang="en-AU"/>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AU" b="1"/>
              <a:t>Risk Management Key Questions:</a:t>
            </a:r>
          </a:p>
          <a:p>
            <a:r>
              <a:rPr lang="en-AU"/>
              <a:t>Is there a risk management tool used on the project?</a:t>
            </a:r>
          </a:p>
          <a:p>
            <a:r>
              <a:rPr lang="en-AU"/>
              <a:t>If there is, how and how often is the risk matrix updated? Who is responsible for this, and who can add risks to it?</a:t>
            </a:r>
          </a:p>
          <a:p>
            <a:r>
              <a:rPr lang="en-AU"/>
              <a:t>Think about a problem that has occurred on this project.  Can you trace it back to a risk that was identified earlier? If not, what risk could have helped anticipate the problem that actually occurred?</a:t>
            </a:r>
          </a:p>
          <a:p>
            <a:r>
              <a:rPr lang="en-AU" sz="1000" b="1"/>
              <a:t>Insights:</a:t>
            </a:r>
            <a:r>
              <a:rPr lang="en-AU" sz="1000"/>
              <a:t> A project team’s approach to risk management, reveals insights about conflict management and levels of empowerment. It can help indicate how open the project team is to raising concerns or possible problems; bow alert the team is to external forces; and how cause-effect analysis and feedback are integrated within the team.</a:t>
            </a:r>
            <a:br>
              <a:rPr lang="en-AU" sz="1000"/>
            </a:br>
            <a:r>
              <a:rPr lang="en-AU" sz="1000"/>
              <a:t>Some project teams manage by focusing on risk; on these projects, daily decision making is driven by the goal of removing risks and barriers to facilitate progress to the goal.  Other projects do not consider risk management a high priority.  Both approaches have merit, and both can create problems is carried out poorly.</a:t>
            </a:r>
          </a:p>
          <a:p>
            <a:r>
              <a:rPr lang="en-AU" b="1"/>
              <a:t>Status Reports Key Questions:</a:t>
            </a:r>
          </a:p>
          <a:p>
            <a:r>
              <a:rPr lang="en-AU"/>
              <a:t>Can you generally track past progress on the project using the reports? Could someone new to the team learn about the project’s status by reading the reports?</a:t>
            </a:r>
          </a:p>
          <a:p>
            <a:r>
              <a:rPr lang="en-AU"/>
              <a:t>How many open issues and risks appear on the report, and for how long to they generally appear to stay on the report?  Can you see how each was addressed or resolved in subsequent reports?</a:t>
            </a:r>
          </a:p>
          <a:p>
            <a:r>
              <a:rPr lang="en-AU" sz="1000" b="1"/>
              <a:t>Insights:</a:t>
            </a:r>
            <a:r>
              <a:rPr lang="en-AU" sz="1000"/>
              <a:t> Status reports can give snapshots of the history of the project and provide insights into what the project values.  Look at what is emphasised: Is it task completion, upcoming activities, interaction with customers, risks, financial status, or emerging opportunities?  Can you identify the most important elements of the project for the period being reviewed?  Effective status reports provide a coherent history of the project overall while also looking ahead to upcoming critical items.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FFC4FF-6E20-46DC-989E-C62082CE7D79}" type="slidenum">
              <a:rPr lang="en-AU"/>
              <a:pPr/>
              <a:t>11</a:t>
            </a:fld>
            <a:endParaRPr lang="en-AU"/>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52D20-592B-4BF4-9D0C-A676B7155113}" type="slidenum">
              <a:rPr lang="en-AU"/>
              <a:pPr/>
              <a:t>12</a:t>
            </a:fld>
            <a:endParaRPr lang="en-AU"/>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1B39C1-3B2F-4521-85D6-7CB31E3217B3}" type="slidenum">
              <a:rPr lang="en-AU"/>
              <a:pPr/>
              <a:t>13</a:t>
            </a:fld>
            <a:endParaRPr lang="en-AU"/>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ACAA72-5951-49CB-AC75-760C8CA75079}" type="slidenum">
              <a:rPr lang="en-AU"/>
              <a:pPr/>
              <a:t>14</a:t>
            </a:fld>
            <a:endParaRPr lang="en-AU"/>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pPr>
              <a:lnSpc>
                <a:spcPct val="90000"/>
              </a:lnSpc>
              <a:buFontTx/>
              <a:buChar char="•"/>
            </a:pPr>
            <a:r>
              <a:rPr lang="en-AU" sz="900"/>
              <a:t>Failing to speak in “plain English” often leads to misunderstandings and misfires in project delivery, a failure to effectively influence others, and conflict with those outside the project – </a:t>
            </a:r>
            <a:r>
              <a:rPr lang="en-AU" sz="900" b="1"/>
              <a:t>the example in Evaluation could be focusing more on the tools and techniques of evaluation rather than on the goals and desired outcomes of the evaluation project or evaluation questions</a:t>
            </a:r>
          </a:p>
          <a:p>
            <a:pPr>
              <a:lnSpc>
                <a:spcPct val="90000"/>
              </a:lnSpc>
              <a:buFontTx/>
              <a:buChar char="•"/>
            </a:pPr>
            <a:r>
              <a:rPr lang="en-AU" sz="900"/>
              <a:t>The critical relationship between the project manager and the project sponsor is often not managed effectively.  As a result m assumptions about trade-offs between scope, schedule, and cost are made without input from the client, and the true needs driving requirements and specifications are lost – </a:t>
            </a:r>
            <a:r>
              <a:rPr lang="en-AU" sz="900" b="1"/>
              <a:t>Many evaluation project have changes in sponsors during the period of the project and decisions are made about the project that may not achieve the intended outcomes</a:t>
            </a:r>
          </a:p>
          <a:p>
            <a:pPr>
              <a:lnSpc>
                <a:spcPct val="90000"/>
              </a:lnSpc>
              <a:buFontTx/>
              <a:buChar char="•"/>
            </a:pPr>
            <a:r>
              <a:rPr lang="en-AU" sz="900"/>
              <a:t>One of the leading causes of project delays and over runs is a failure to keep the project within the boundaries of the charter, or to recognise when those boundaries are at risk.  Too often core project needs that relate directly to the mission are translated into requirements – which lead to derivative specifications that are no longer linked to the outcomes actually needed.  These lead to increase in scope without an accompanying increase in time or budget.  </a:t>
            </a:r>
            <a:r>
              <a:rPr lang="en-AU" sz="900" b="1"/>
              <a:t>Lack of a project charter or adequate time spend in scoping the project can derail many an evaluation project.</a:t>
            </a:r>
          </a:p>
          <a:p>
            <a:pPr>
              <a:lnSpc>
                <a:spcPct val="90000"/>
              </a:lnSpc>
              <a:buFontTx/>
              <a:buChar char="•"/>
            </a:pPr>
            <a:r>
              <a:rPr lang="en-AU" sz="900"/>
              <a:t>In an effort to streamline communication and requirements, project teams often group all customers into a vaguely defined group called “buyers” “customers” or “users” without recognising the difference between primary users, beneficiaries, and sponsors.  This can lead to scope creep, conflicting missions and alienated customers if important, unique need are not acknowledged. </a:t>
            </a:r>
            <a:r>
              <a:rPr lang="en-AU" sz="900" b="1"/>
              <a:t>Evaluation design, communication of results and program impacts need to differentiate between stakeholder groups on size does not fit all.</a:t>
            </a:r>
          </a:p>
          <a:p>
            <a:pPr>
              <a:lnSpc>
                <a:spcPct val="90000"/>
              </a:lnSpc>
              <a:buFontTx/>
              <a:buChar char="•"/>
            </a:pPr>
            <a:r>
              <a:rPr lang="en-AU" sz="900"/>
              <a:t>Project teams are often groups of experts convened for only a short time to deliver against a project’s goals.  Too often, however project managers are not trained in the team management skills required to establish effective team dynamics, including problem solving and decision making methods, conflict management and team process management.  </a:t>
            </a:r>
            <a:r>
              <a:rPr lang="en-AU" sz="900" b="1"/>
              <a:t>Some evaluation projects ignore the soft people skills that are required for successful project delivery and focus more on the technical aspects of evaluation</a:t>
            </a:r>
          </a:p>
          <a:p>
            <a:pPr>
              <a:lnSpc>
                <a:spcPct val="90000"/>
              </a:lnSpc>
              <a:buFontTx/>
              <a:buChar char="•"/>
            </a:pPr>
            <a:r>
              <a:rPr lang="en-AU" sz="900"/>
              <a:t>Leads to highly controlled environments that hinder innovation and risk taking.  While risk management can be useful in systematically considering future cause-effect relationships, it can also lead to project teams that view the future in terms of risks rather than opportunities.  This can lead to a risk averse culture, where innovation and the uncertainty are discouraged – leading to missed opportunities for new and value-added solutions </a:t>
            </a:r>
          </a:p>
          <a:p>
            <a:pPr>
              <a:lnSpc>
                <a:spcPct val="90000"/>
              </a:lnSpc>
              <a:buFontTx/>
              <a:buChar char="•"/>
            </a:pPr>
            <a:endParaRPr lang="en-AU" sz="9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7B8000-EFFA-4B43-9E4E-39F6157D5DBE}" type="slidenum">
              <a:rPr lang="en-AU"/>
              <a:pPr/>
              <a:t>15</a:t>
            </a:fld>
            <a:endParaRPr lang="en-AU"/>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59F74F-B27A-43BA-BD7D-8A98E3EDE7A4}" type="slidenum">
              <a:rPr lang="en-AU"/>
              <a:pPr/>
              <a:t>17</a:t>
            </a:fld>
            <a:endParaRPr lang="en-AU"/>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1B2675-C2BE-456A-8257-6DDF357CD0F5}" type="slidenum">
              <a:rPr lang="en-AU"/>
              <a:pPr/>
              <a:t>18</a:t>
            </a:fld>
            <a:endParaRPr lang="en-AU"/>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6EF2C9-19EE-4977-AC78-90EA5C2AB744}" type="slidenum">
              <a:rPr lang="en-AU"/>
              <a:pPr/>
              <a:t>19</a:t>
            </a:fld>
            <a:endParaRPr lang="en-AU"/>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C30C6F-55EF-4057-8FEC-2559B7E6D3FC}" type="slidenum">
              <a:rPr lang="en-AU"/>
              <a:pPr/>
              <a:t>20</a:t>
            </a:fld>
            <a:endParaRPr lang="en-AU"/>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F0316-54AA-4A83-9116-4AE6E80739FA}" type="slidenum">
              <a:rPr lang="en-AU"/>
              <a:pPr/>
              <a:t>2</a:t>
            </a:fld>
            <a:endParaRPr lang="en-AU"/>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1034F6-7EF8-4EF1-9A75-BE190E530D90}" type="slidenum">
              <a:rPr lang="en-AU"/>
              <a:pPr/>
              <a:t>21</a:t>
            </a:fld>
            <a:endParaRPr lang="en-AU"/>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C7FEC-33EA-4E51-86D7-5C63A6EF026D}" type="slidenum">
              <a:rPr lang="en-AU"/>
              <a:pPr/>
              <a:t>22</a:t>
            </a:fld>
            <a:endParaRPr lang="en-AU"/>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A66D0D-99F7-4A95-A0B0-0C72367A2BF2}" type="slidenum">
              <a:rPr lang="en-AU"/>
              <a:pPr/>
              <a:t>23</a:t>
            </a:fld>
            <a:endParaRPr lang="en-AU"/>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9FD8E-15C1-4191-AE96-B3C3247A0BE4}" type="slidenum">
              <a:rPr lang="en-AU"/>
              <a:pPr/>
              <a:t>24</a:t>
            </a:fld>
            <a:endParaRPr lang="en-AU"/>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777684-C44F-4D8C-8C35-FAFA88726961}" type="slidenum">
              <a:rPr lang="en-AU"/>
              <a:pPr/>
              <a:t>25</a:t>
            </a:fld>
            <a:endParaRPr lang="en-AU"/>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AU"/>
              <a:t>In fact how you interpret the items on this list and judge their relative importance is largely shaped by your MBTI preference for example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0476A0-6732-49B3-B6FD-255AF548832B}" type="slidenum">
              <a:rPr lang="en-AU"/>
              <a:pPr/>
              <a:t>26</a:t>
            </a:fld>
            <a:endParaRPr lang="en-AU"/>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DF87E6-E08D-4D58-B0F8-D4D7438CEB35}" type="slidenum">
              <a:rPr lang="en-AU"/>
              <a:pPr/>
              <a:t>27</a:t>
            </a:fld>
            <a:endParaRPr lang="en-AU"/>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9CD483-82D4-4E4A-B18A-E4BAC9FC7F72}" type="slidenum">
              <a:rPr lang="en-AU"/>
              <a:pPr/>
              <a:t>28</a:t>
            </a:fld>
            <a:endParaRPr lang="en-AU"/>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587C91-B605-48E1-BF69-91C45B7DA192}" type="slidenum">
              <a:rPr lang="en-AU"/>
              <a:pPr/>
              <a:t>29</a:t>
            </a:fld>
            <a:endParaRPr lang="en-AU"/>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33CF72-B688-4C5F-AAD5-5E42AC59321F}" type="slidenum">
              <a:rPr lang="en-AU"/>
              <a:pPr/>
              <a:t>30</a:t>
            </a:fld>
            <a:endParaRPr lang="en-AU"/>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7A76A-3CB0-4B8C-81FE-70E85FD57B1D}" type="slidenum">
              <a:rPr lang="en-AU"/>
              <a:pPr/>
              <a:t>3</a:t>
            </a:fld>
            <a:endParaRPr lang="en-AU"/>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6FF4E-E3E6-4612-BF4A-9BC8587954B7}" type="slidenum">
              <a:rPr lang="en-AU"/>
              <a:pPr/>
              <a:t>31</a:t>
            </a:fld>
            <a:endParaRPr lang="en-AU"/>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F36A7-4E93-45D1-A8A6-A91A7EF8B6A0}" type="slidenum">
              <a:rPr lang="en-AU"/>
              <a:pPr/>
              <a:t>32</a:t>
            </a:fld>
            <a:endParaRPr lang="en-AU"/>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7FA370-44F6-4378-8EC8-442F220D034D}" type="slidenum">
              <a:rPr lang="en-AU"/>
              <a:pPr/>
              <a:t>33</a:t>
            </a:fld>
            <a:endParaRPr lang="en-AU"/>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6986A-C825-49FE-BDF6-F5BD12A3B264}" type="slidenum">
              <a:rPr lang="en-AU"/>
              <a:pPr/>
              <a:t>34</a:t>
            </a:fld>
            <a:endParaRPr lang="en-AU"/>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4EE66A-9236-445F-B64E-05CF27AC8503}" type="slidenum">
              <a:rPr lang="en-AU"/>
              <a:pPr/>
              <a:t>35</a:t>
            </a:fld>
            <a:endParaRPr lang="en-AU"/>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7034B1-DC90-4992-A7C0-74C68E959A90}" type="slidenum">
              <a:rPr lang="en-AU"/>
              <a:pPr/>
              <a:t>36</a:t>
            </a:fld>
            <a:endParaRPr lang="en-AU"/>
          </a:p>
        </p:txBody>
      </p:sp>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AC22F8-52F0-4714-9C49-5B8FFFA9A7EF}" type="slidenum">
              <a:rPr lang="en-AU"/>
              <a:pPr/>
              <a:t>37</a:t>
            </a:fld>
            <a:endParaRPr lang="en-AU"/>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318FA6-8B99-4F5F-807B-3A2FF110AF61}" type="slidenum">
              <a:rPr lang="en-AU"/>
              <a:pPr/>
              <a:t>38</a:t>
            </a:fld>
            <a:endParaRPr lang="en-AU"/>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CA67F5-FD22-4680-BFD5-B61581003ABB}" type="slidenum">
              <a:rPr lang="en-AU"/>
              <a:pPr/>
              <a:t>4</a:t>
            </a:fld>
            <a:endParaRPr lang="en-AU"/>
          </a:p>
        </p:txBody>
      </p:sp>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32F56-C7EB-4CED-852D-42B9789AB73B}" type="slidenum">
              <a:rPr lang="en-AU"/>
              <a:pPr/>
              <a:t>5</a:t>
            </a:fld>
            <a:endParaRPr lang="en-AU"/>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364C3-2A80-4CFC-8D0A-A8AAE4D614E3}" type="slidenum">
              <a:rPr lang="en-AU"/>
              <a:pPr/>
              <a:t>6</a:t>
            </a:fld>
            <a:endParaRPr lang="en-AU"/>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AU"/>
              <a:t>For professionals used to developing sustainable team relationships and capabilities over the long term, these project characteristics may require a shift in thinking and presentation.  For example trainers and consultants often position personality assessment as tools that will help develop long term relationships, enhance communication skills, and mange conflict more successfully.   Yet while all these outcomes are valuable they are not the most powerful arguments for temporary project team under intense delivery pressure.</a:t>
            </a:r>
          </a:p>
          <a:p>
            <a:r>
              <a:rPr lang="en-AU"/>
              <a:t>Project mangers and team are more likely to be convinced by arguments that demonstrate how an understanding of personality can help ensure project completion with minimised risk.</a:t>
            </a:r>
          </a:p>
          <a:p>
            <a:r>
              <a:rPr lang="en-AU"/>
              <a:t>If a project team were to undertake personality assessment how would it help team members navigate the project life cycle, satisfy their clients and deliver products and services with greater ease and success?</a:t>
            </a:r>
          </a:p>
          <a:p>
            <a:r>
              <a:rPr lang="en-AU"/>
              <a:t>To answer this question we will examine how project work and how we can intervene to help the team achieve better outcomes.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2E3217-D49C-41F3-8C8D-BD329BEFCD43}" type="slidenum">
              <a:rPr lang="en-AU"/>
              <a:pPr/>
              <a:t>7</a:t>
            </a:fld>
            <a:endParaRPr lang="en-AU"/>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AU" b="1"/>
              <a:t>Key Questions:</a:t>
            </a:r>
          </a:p>
          <a:p>
            <a:r>
              <a:rPr lang="en-AU"/>
              <a:t>Do you have a copy of the project charter?</a:t>
            </a:r>
          </a:p>
          <a:p>
            <a:r>
              <a:rPr lang="en-AU"/>
              <a:t>How does the work you are doing support that charter?</a:t>
            </a:r>
          </a:p>
          <a:p>
            <a:r>
              <a:rPr lang="en-AU"/>
              <a:t>What’s happening on the project that seem to be outside the charter?</a:t>
            </a:r>
          </a:p>
          <a:p>
            <a:r>
              <a:rPr lang="en-AU"/>
              <a:t>How is the project sponsor currently involved in the project?</a:t>
            </a:r>
          </a:p>
          <a:p>
            <a:r>
              <a:rPr lang="en-AU" b="1"/>
              <a:t>Insights:</a:t>
            </a:r>
          </a:p>
          <a:p>
            <a:r>
              <a:rPr lang="en-AU"/>
              <a:t>Many project teams do not have a formal charter and act primarily against the work breakdown structure / project management plan.  Asking about e charter or statement of needs may reveal the degree of team agreement on the project’s mission and goals and can help point to incremental growth in scope or “scope creep”.  This deliverable also helps reveal the sponsor’s level of involvement in the daily activities of the project</a:t>
            </a:r>
          </a:p>
          <a:p>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C07358-530A-4B79-AF5A-F44B14ABED9F}" type="slidenum">
              <a:rPr lang="en-AU"/>
              <a:pPr/>
              <a:t>8</a:t>
            </a:fld>
            <a:endParaRPr lang="en-AU"/>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AU" b="1"/>
              <a:t>Key Questions:</a:t>
            </a:r>
          </a:p>
          <a:p>
            <a:r>
              <a:rPr lang="en-AU"/>
              <a:t>Do you have a copy of the work breakdown structure (WBS) ?</a:t>
            </a:r>
          </a:p>
          <a:p>
            <a:r>
              <a:rPr lang="en-AU"/>
              <a:t>For what tasks in the WBS are you responsible? How do you report progress against them?</a:t>
            </a:r>
          </a:p>
          <a:p>
            <a:r>
              <a:rPr lang="en-AU"/>
              <a:t>How are hand-offs managed when someone has complete this or her piece of the project? Who depends on you, and whom do you depend?</a:t>
            </a:r>
          </a:p>
          <a:p>
            <a:r>
              <a:rPr lang="en-AU"/>
              <a:t>Can you describe the critical path for the project as a whole?</a:t>
            </a:r>
          </a:p>
          <a:p>
            <a:r>
              <a:rPr lang="en-AU"/>
              <a:t>How are changes in the WBS communicated?</a:t>
            </a:r>
          </a:p>
          <a:p>
            <a:r>
              <a:rPr lang="en-AU" b="1"/>
              <a:t>Insights</a:t>
            </a:r>
          </a:p>
          <a:p>
            <a:r>
              <a:rPr lang="en-AU"/>
              <a:t>The WBS can provide keen insights about how a project is managed the degree to which individual activities are tacked and controlled; how accountability and power are distributed; how much communication occurs across work pieces; and how progress against goals is assessed.  Project team often talk about schedule and cost but not about stakeholders: How is the voice of the customer represented in the plan?  Also the WBS can be used to determine whether the project team has a good sense of its critical path.  Project teams that cannot point to the critical path often have difficulty with trade-off analysis and distinguishing important needs from merely urgent ones.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B38E9E-AC3D-4BE2-ADE3-D303FFF00750}" type="slidenum">
              <a:rPr lang="en-AU"/>
              <a:pPr/>
              <a:t>9</a:t>
            </a:fld>
            <a:endParaRPr lang="en-AU"/>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AU" b="1"/>
              <a:t>Organisation Chart Key Questions:</a:t>
            </a:r>
          </a:p>
          <a:p>
            <a:r>
              <a:rPr lang="en-AU"/>
              <a:t>Do you have a project organisation chart? When was it last updated and distributed? How accurate is it?</a:t>
            </a:r>
          </a:p>
          <a:p>
            <a:r>
              <a:rPr lang="en-AU"/>
              <a:t>If the chart were compared to one released six months ago, how different would it be in terms of structure and people on it?</a:t>
            </a:r>
          </a:p>
          <a:p>
            <a:r>
              <a:rPr lang="en-AU"/>
              <a:t>How do the teams and people represented on the organisation chart communicate with one another across organisation hierarchies and boundaries?</a:t>
            </a:r>
          </a:p>
          <a:p>
            <a:r>
              <a:rPr lang="en-AU" sz="1000" b="1"/>
              <a:t>Insights: </a:t>
            </a:r>
            <a:r>
              <a:rPr lang="en-AU" sz="1000"/>
              <a:t>An org chart analysis can lead to insights related to communication paths and power dynamics – both formal and informal.  It can also point to staffing problems (e.g. multiple “vacant” or “acting’ titles) high turnover (multiple name changes) frequent reorganisations, fast growth (often leading to role clarity issues) and possible silos in work efforts.  If there is no org chart, explore why it is because of size, informality, a lack of administrative support to keep one current?</a:t>
            </a:r>
          </a:p>
          <a:p>
            <a:r>
              <a:rPr lang="en-AU" b="1"/>
              <a:t>Stakeholder Management Plan Key Questions:</a:t>
            </a:r>
          </a:p>
          <a:p>
            <a:r>
              <a:rPr lang="en-AU"/>
              <a:t>Who is you key customer? What need does your product or service satisfy, and who is the true beneficiary of it?</a:t>
            </a:r>
          </a:p>
          <a:p>
            <a:r>
              <a:rPr lang="en-AU"/>
              <a:t>How is the Stakeholder management plan carried out on a daily basis?</a:t>
            </a:r>
          </a:p>
          <a:p>
            <a:r>
              <a:rPr lang="en-AU"/>
              <a:t>Are activities described in your plan also in your WBS?</a:t>
            </a:r>
          </a:p>
          <a:p>
            <a:r>
              <a:rPr lang="en-AU" sz="1000" b="1"/>
              <a:t>Insights:</a:t>
            </a:r>
            <a:r>
              <a:rPr lang="en-AU" sz="1000"/>
              <a:t> While the entire project management plan can be useful for analysis , the stakeholder management section of this document, and the degree to which it is followed, is vital in pointing out how customers’ representatives, sponsors, organisation leaders, and other groups are recognised, differentiated and integrated into project activities.  Too often, stakeholder management plans outline the interactions proposed with these groups, but plans aren’t translated into activities on the schedule. </a:t>
            </a:r>
          </a:p>
          <a:p>
            <a:endParaRPr lang="en-AU"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0E5582AE-90F2-4792-B92F-92687AF7A618}" type="slidenum">
              <a:rPr lang="en-AU"/>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CB8AFBFC-EB35-4AE2-AC4A-260FF22CCCB5}" type="slidenum">
              <a:rPr lang="en-AU"/>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99B5FBCF-071D-4991-9151-A057DAE75DBF}" type="slidenum">
              <a:rPr lang="en-AU"/>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79FFC7F8-6ECD-4EB3-814E-B422C6FD932B}" type="slidenum">
              <a:rPr lang="en-AU"/>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9A93FB39-0D58-4818-BFC7-646C6D0BA3CB}" type="slidenum">
              <a:rPr lang="en-AU"/>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ADF460CD-5361-4FE8-BDEE-709B5EBEC905}" type="slidenum">
              <a:rPr lang="en-AU"/>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AU"/>
          </a:p>
        </p:txBody>
      </p:sp>
      <p:sp>
        <p:nvSpPr>
          <p:cNvPr id="8" name="Footer Placeholder 7"/>
          <p:cNvSpPr>
            <a:spLocks noGrp="1"/>
          </p:cNvSpPr>
          <p:nvPr>
            <p:ph type="ftr" sz="quarter" idx="11"/>
          </p:nvPr>
        </p:nvSpPr>
        <p:spPr/>
        <p:txBody>
          <a:bodyPr/>
          <a:lstStyle>
            <a:lvl1pPr>
              <a:defRPr/>
            </a:lvl1pPr>
          </a:lstStyle>
          <a:p>
            <a:endParaRPr lang="en-AU"/>
          </a:p>
        </p:txBody>
      </p:sp>
      <p:sp>
        <p:nvSpPr>
          <p:cNvPr id="9" name="Slide Number Placeholder 8"/>
          <p:cNvSpPr>
            <a:spLocks noGrp="1"/>
          </p:cNvSpPr>
          <p:nvPr>
            <p:ph type="sldNum" sz="quarter" idx="12"/>
          </p:nvPr>
        </p:nvSpPr>
        <p:spPr/>
        <p:txBody>
          <a:bodyPr/>
          <a:lstStyle>
            <a:lvl1pPr>
              <a:defRPr/>
            </a:lvl1pPr>
          </a:lstStyle>
          <a:p>
            <a:fld id="{1E6615C9-4B42-4AEA-AF06-52FC795B8AE6}" type="slidenum">
              <a:rPr lang="en-AU"/>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p>
        </p:txBody>
      </p:sp>
      <p:sp>
        <p:nvSpPr>
          <p:cNvPr id="4" name="Footer Placeholder 3"/>
          <p:cNvSpPr>
            <a:spLocks noGrp="1"/>
          </p:cNvSpPr>
          <p:nvPr>
            <p:ph type="ftr" sz="quarter" idx="11"/>
          </p:nvPr>
        </p:nvSpPr>
        <p:spPr/>
        <p:txBody>
          <a:bodyPr/>
          <a:lstStyle>
            <a:lvl1pPr>
              <a:defRPr/>
            </a:lvl1pPr>
          </a:lstStyle>
          <a:p>
            <a:endParaRPr lang="en-AU"/>
          </a:p>
        </p:txBody>
      </p:sp>
      <p:sp>
        <p:nvSpPr>
          <p:cNvPr id="5" name="Slide Number Placeholder 4"/>
          <p:cNvSpPr>
            <a:spLocks noGrp="1"/>
          </p:cNvSpPr>
          <p:nvPr>
            <p:ph type="sldNum" sz="quarter" idx="12"/>
          </p:nvPr>
        </p:nvSpPr>
        <p:spPr/>
        <p:txBody>
          <a:bodyPr/>
          <a:lstStyle>
            <a:lvl1pPr>
              <a:defRPr/>
            </a:lvl1pPr>
          </a:lstStyle>
          <a:p>
            <a:fld id="{2E2DF22C-6C43-494B-A3A0-90036FB9FE86}" type="slidenum">
              <a:rPr lang="en-AU"/>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p>
        </p:txBody>
      </p:sp>
      <p:sp>
        <p:nvSpPr>
          <p:cNvPr id="3" name="Footer Placeholder 2"/>
          <p:cNvSpPr>
            <a:spLocks noGrp="1"/>
          </p:cNvSpPr>
          <p:nvPr>
            <p:ph type="ftr" sz="quarter" idx="11"/>
          </p:nvPr>
        </p:nvSpPr>
        <p:spPr/>
        <p:txBody>
          <a:bodyPr/>
          <a:lstStyle>
            <a:lvl1pPr>
              <a:defRPr/>
            </a:lvl1pPr>
          </a:lstStyle>
          <a:p>
            <a:endParaRPr lang="en-AU"/>
          </a:p>
        </p:txBody>
      </p:sp>
      <p:sp>
        <p:nvSpPr>
          <p:cNvPr id="4" name="Slide Number Placeholder 3"/>
          <p:cNvSpPr>
            <a:spLocks noGrp="1"/>
          </p:cNvSpPr>
          <p:nvPr>
            <p:ph type="sldNum" sz="quarter" idx="12"/>
          </p:nvPr>
        </p:nvSpPr>
        <p:spPr/>
        <p:txBody>
          <a:bodyPr/>
          <a:lstStyle>
            <a:lvl1pPr>
              <a:defRPr/>
            </a:lvl1pPr>
          </a:lstStyle>
          <a:p>
            <a:fld id="{55D253AE-FEAC-420C-9852-7167BE07780B}" type="slidenum">
              <a:rPr lang="en-AU"/>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6FEDE0AA-B710-4A1D-8FF5-B38018700E65}" type="slidenum">
              <a:rPr lang="en-AU"/>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B3D2354C-7E73-40D4-934E-E9FB2850FB05}" type="slidenum">
              <a:rPr lang="en-AU"/>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B64A02F-5F63-41BC-88EA-46F3793F8811}" type="slidenum">
              <a:rPr lang="en-AU"/>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60350"/>
            <a:ext cx="7847012" cy="4248150"/>
          </a:xfrm>
        </p:spPr>
        <p:txBody>
          <a:bodyPr/>
          <a:lstStyle/>
          <a:p>
            <a:pPr>
              <a:lnSpc>
                <a:spcPct val="115000"/>
              </a:lnSpc>
            </a:pPr>
            <a:r>
              <a:rPr lang="en-AU"/>
              <a:t>Evaluator Personality Preferences – Implications for Influencing Evaluation Design and Utilisation </a:t>
            </a:r>
          </a:p>
        </p:txBody>
      </p:sp>
      <p:sp>
        <p:nvSpPr>
          <p:cNvPr id="2051" name="Rectangle 3"/>
          <p:cNvSpPr>
            <a:spLocks noGrp="1" noChangeArrowheads="1"/>
          </p:cNvSpPr>
          <p:nvPr>
            <p:ph type="subTitle" idx="1"/>
          </p:nvPr>
        </p:nvSpPr>
        <p:spPr>
          <a:xfrm>
            <a:off x="1403350" y="4868863"/>
            <a:ext cx="6400800" cy="1752600"/>
          </a:xfrm>
        </p:spPr>
        <p:txBody>
          <a:bodyPr/>
          <a:lstStyle/>
          <a:p>
            <a:r>
              <a:rPr lang="en-AU"/>
              <a:t>Eve Barboza</a:t>
            </a:r>
          </a:p>
          <a:p>
            <a:r>
              <a:rPr lang="en-AU"/>
              <a:t>Wholistic Learning Pty Ltd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8229600" cy="922338"/>
          </a:xfrm>
        </p:spPr>
        <p:txBody>
          <a:bodyPr/>
          <a:lstStyle/>
          <a:p>
            <a:r>
              <a:rPr lang="en-AU" sz="4000"/>
              <a:t>Evaluation Project Management (4)</a:t>
            </a:r>
          </a:p>
        </p:txBody>
      </p:sp>
      <p:sp>
        <p:nvSpPr>
          <p:cNvPr id="32771" name="Rectangle 3"/>
          <p:cNvSpPr>
            <a:spLocks noGrp="1" noChangeArrowheads="1"/>
          </p:cNvSpPr>
          <p:nvPr>
            <p:ph type="body" idx="1"/>
          </p:nvPr>
        </p:nvSpPr>
        <p:spPr>
          <a:xfrm>
            <a:off x="323850" y="908050"/>
            <a:ext cx="8820150" cy="5949950"/>
          </a:xfrm>
        </p:spPr>
        <p:txBody>
          <a:bodyPr/>
          <a:lstStyle/>
          <a:p>
            <a:pPr>
              <a:lnSpc>
                <a:spcPct val="95000"/>
              </a:lnSpc>
              <a:buFontTx/>
              <a:buNone/>
            </a:pPr>
            <a:r>
              <a:rPr lang="en-AU" sz="2600" b="1"/>
              <a:t>Monitoring and Control Phase</a:t>
            </a:r>
          </a:p>
          <a:p>
            <a:pPr>
              <a:lnSpc>
                <a:spcPct val="95000"/>
              </a:lnSpc>
            </a:pPr>
            <a:r>
              <a:rPr lang="en-AU" sz="2600"/>
              <a:t>The team, sometimes assisted by external independent reviewers, measures and monitors progress against the plan to identify any corrective action needed to keep the project on track</a:t>
            </a:r>
          </a:p>
          <a:p>
            <a:pPr>
              <a:lnSpc>
                <a:spcPct val="95000"/>
              </a:lnSpc>
              <a:buFontTx/>
              <a:buNone/>
            </a:pPr>
            <a:r>
              <a:rPr lang="en-AU" sz="2600"/>
              <a:t>Deliverables:</a:t>
            </a:r>
          </a:p>
          <a:p>
            <a:pPr>
              <a:lnSpc>
                <a:spcPct val="95000"/>
              </a:lnSpc>
            </a:pPr>
            <a:r>
              <a:rPr lang="en-AU" sz="2600"/>
              <a:t>Risk Management Plan – addresses how risks will be managed</a:t>
            </a:r>
          </a:p>
          <a:p>
            <a:pPr>
              <a:lnSpc>
                <a:spcPct val="95000"/>
              </a:lnSpc>
            </a:pPr>
            <a:r>
              <a:rPr lang="en-AU" sz="2600"/>
              <a:t>Risk Matrix – tracks risks through the project life cycle</a:t>
            </a:r>
          </a:p>
          <a:p>
            <a:pPr>
              <a:lnSpc>
                <a:spcPct val="95000"/>
              </a:lnSpc>
            </a:pPr>
            <a:r>
              <a:rPr lang="en-AU" sz="2600"/>
              <a:t>Status Reports – Regularly produced by the project team – typically weekly, monthly, or quarterly – these summarise progress made, interim deliverables, and key risks and task interdependencies identified since the previous report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850900"/>
          </a:xfrm>
        </p:spPr>
        <p:txBody>
          <a:bodyPr/>
          <a:lstStyle/>
          <a:p>
            <a:r>
              <a:rPr lang="en-AU" sz="4000"/>
              <a:t>Evaluation Project Management (5)</a:t>
            </a:r>
          </a:p>
        </p:txBody>
      </p:sp>
      <p:sp>
        <p:nvSpPr>
          <p:cNvPr id="33795" name="Rectangle 3"/>
          <p:cNvSpPr>
            <a:spLocks noGrp="1" noChangeArrowheads="1"/>
          </p:cNvSpPr>
          <p:nvPr>
            <p:ph type="body" idx="1"/>
          </p:nvPr>
        </p:nvSpPr>
        <p:spPr>
          <a:xfrm>
            <a:off x="457200" y="1268413"/>
            <a:ext cx="8686800" cy="5589587"/>
          </a:xfrm>
        </p:spPr>
        <p:txBody>
          <a:bodyPr/>
          <a:lstStyle/>
          <a:p>
            <a:pPr>
              <a:lnSpc>
                <a:spcPct val="90000"/>
              </a:lnSpc>
              <a:buFontTx/>
              <a:buNone/>
            </a:pPr>
            <a:r>
              <a:rPr lang="en-AU" sz="2800" b="1"/>
              <a:t>Closing Phase</a:t>
            </a:r>
          </a:p>
          <a:p>
            <a:pPr>
              <a:lnSpc>
                <a:spcPct val="90000"/>
              </a:lnSpc>
            </a:pPr>
            <a:r>
              <a:rPr lang="en-AU" sz="2800"/>
              <a:t>The team formalises delivery and acceptance of the final service or product and brings the project to an end</a:t>
            </a:r>
          </a:p>
          <a:p>
            <a:pPr>
              <a:lnSpc>
                <a:spcPct val="90000"/>
              </a:lnSpc>
            </a:pPr>
            <a:r>
              <a:rPr lang="en-AU" sz="2800"/>
              <a:t>Ideally, this includes a project review meeting (often called a ‘post mortem’) where best practices and lessons learned that can  be carried on to other projects are discussed</a:t>
            </a:r>
          </a:p>
          <a:p>
            <a:pPr>
              <a:lnSpc>
                <a:spcPct val="90000"/>
              </a:lnSpc>
            </a:pPr>
            <a:r>
              <a:rPr lang="en-AU" sz="2800"/>
              <a:t>Deliverable: In evaluation projects these are typically reports with key findings and recommendations.  Occasionally there is a presentation of the report to project sponsors who commissioned the evaluation project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274638"/>
            <a:ext cx="9144000" cy="1143000"/>
          </a:xfrm>
        </p:spPr>
        <p:txBody>
          <a:bodyPr/>
          <a:lstStyle/>
          <a:p>
            <a:r>
              <a:rPr lang="en-AU" sz="4000"/>
              <a:t>Ideal vs. Actual Project Management</a:t>
            </a:r>
          </a:p>
        </p:txBody>
      </p:sp>
      <p:sp>
        <p:nvSpPr>
          <p:cNvPr id="45059" name="Rectangle 3"/>
          <p:cNvSpPr>
            <a:spLocks noGrp="1" noChangeArrowheads="1"/>
          </p:cNvSpPr>
          <p:nvPr>
            <p:ph type="body" sz="half" idx="1"/>
          </p:nvPr>
        </p:nvSpPr>
        <p:spPr>
          <a:xfrm>
            <a:off x="457200" y="1600200"/>
            <a:ext cx="3322638" cy="5257800"/>
          </a:xfrm>
        </p:spPr>
        <p:txBody>
          <a:bodyPr/>
          <a:lstStyle/>
          <a:p>
            <a:pPr>
              <a:lnSpc>
                <a:spcPct val="90000"/>
              </a:lnSpc>
            </a:pPr>
            <a:r>
              <a:rPr lang="en-AU"/>
              <a:t>Idealised version of phases and activities represent best practice across multiple projects over time</a:t>
            </a:r>
          </a:p>
        </p:txBody>
      </p:sp>
      <p:sp>
        <p:nvSpPr>
          <p:cNvPr id="45060" name="Rectangle 4"/>
          <p:cNvSpPr>
            <a:spLocks noGrp="1" noChangeArrowheads="1"/>
          </p:cNvSpPr>
          <p:nvPr>
            <p:ph type="body" sz="half" idx="2"/>
          </p:nvPr>
        </p:nvSpPr>
        <p:spPr>
          <a:xfrm>
            <a:off x="4211638" y="1600200"/>
            <a:ext cx="4932362" cy="5257800"/>
          </a:xfrm>
        </p:spPr>
        <p:txBody>
          <a:bodyPr/>
          <a:lstStyle/>
          <a:p>
            <a:pPr>
              <a:lnSpc>
                <a:spcPct val="90000"/>
              </a:lnSpc>
              <a:buFontTx/>
              <a:buNone/>
            </a:pPr>
            <a:r>
              <a:rPr lang="en-AU"/>
              <a:t>Actual projects</a:t>
            </a:r>
          </a:p>
          <a:p>
            <a:pPr>
              <a:lnSpc>
                <a:spcPct val="90000"/>
              </a:lnSpc>
            </a:pPr>
            <a:r>
              <a:rPr lang="en-AU"/>
              <a:t>In the rush to begin the “real” work of a project, the initiation and planning phases are often collapsed into one</a:t>
            </a:r>
          </a:p>
          <a:p>
            <a:pPr>
              <a:lnSpc>
                <a:spcPct val="90000"/>
              </a:lnSpc>
            </a:pPr>
            <a:r>
              <a:rPr lang="en-AU"/>
              <a:t>Under pressure to stay on schedule and within budget despite changing needs the monitoring and control phase can turn into crisis management </a:t>
            </a:r>
          </a:p>
          <a:p>
            <a:pPr>
              <a:lnSpc>
                <a:spcPct val="90000"/>
              </a:lnSpc>
            </a:pPr>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274638"/>
            <a:ext cx="9144000" cy="1143000"/>
          </a:xfrm>
        </p:spPr>
        <p:txBody>
          <a:bodyPr/>
          <a:lstStyle/>
          <a:p>
            <a:r>
              <a:rPr lang="en-AU" sz="3600" b="1"/>
              <a:t>Human Dynamics &amp; Project Management</a:t>
            </a:r>
            <a:r>
              <a:rPr lang="en-AU" sz="4000"/>
              <a:t> </a:t>
            </a:r>
          </a:p>
        </p:txBody>
      </p:sp>
      <p:sp>
        <p:nvSpPr>
          <p:cNvPr id="47107" name="Rectangle 3"/>
          <p:cNvSpPr>
            <a:spLocks noGrp="1" noChangeArrowheads="1"/>
          </p:cNvSpPr>
          <p:nvPr>
            <p:ph type="body" idx="1"/>
          </p:nvPr>
        </p:nvSpPr>
        <p:spPr>
          <a:xfrm>
            <a:off x="457200" y="1600200"/>
            <a:ext cx="8686800" cy="5257800"/>
          </a:xfrm>
        </p:spPr>
        <p:txBody>
          <a:bodyPr/>
          <a:lstStyle/>
          <a:p>
            <a:pPr>
              <a:buFontTx/>
              <a:buNone/>
            </a:pPr>
            <a:r>
              <a:rPr lang="en-AU" sz="2800"/>
              <a:t>Conflict on a project is often a direct result of:</a:t>
            </a:r>
          </a:p>
          <a:p>
            <a:r>
              <a:rPr lang="en-AU" sz="2800" b="1"/>
              <a:t>Scope creep</a:t>
            </a:r>
            <a:r>
              <a:rPr lang="en-AU" sz="2800"/>
              <a:t>: uncontrolled growth of product/ service needs without an increase in time and budget</a:t>
            </a:r>
          </a:p>
          <a:p>
            <a:r>
              <a:rPr lang="en-AU" sz="2800" b="1"/>
              <a:t>Lack of role clarity</a:t>
            </a:r>
            <a:r>
              <a:rPr lang="en-AU" sz="2800"/>
              <a:t>: uncertainty as to who holds accountability for what, and how to describe different roles in terms of project objectives</a:t>
            </a:r>
          </a:p>
          <a:p>
            <a:r>
              <a:rPr lang="en-AU" sz="2800" b="1"/>
              <a:t>Misalignment of authority and responsibility</a:t>
            </a:r>
            <a:r>
              <a:rPr lang="en-AU" sz="2800"/>
              <a:t>: giving responsibility for tasks to those without the authority to act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1066800"/>
          </a:xfrm>
        </p:spPr>
        <p:txBody>
          <a:bodyPr/>
          <a:lstStyle/>
          <a:p>
            <a:r>
              <a:rPr lang="en-AU"/>
              <a:t>Common Project Challenges</a:t>
            </a:r>
          </a:p>
        </p:txBody>
      </p:sp>
      <p:sp>
        <p:nvSpPr>
          <p:cNvPr id="48131" name="Rectangle 3"/>
          <p:cNvSpPr>
            <a:spLocks noGrp="1" noChangeArrowheads="1"/>
          </p:cNvSpPr>
          <p:nvPr>
            <p:ph type="body" idx="1"/>
          </p:nvPr>
        </p:nvSpPr>
        <p:spPr>
          <a:xfrm>
            <a:off x="457200" y="1600200"/>
            <a:ext cx="8686800" cy="5257800"/>
          </a:xfrm>
        </p:spPr>
        <p:txBody>
          <a:bodyPr/>
          <a:lstStyle/>
          <a:p>
            <a:pPr>
              <a:lnSpc>
                <a:spcPct val="105000"/>
              </a:lnSpc>
            </a:pPr>
            <a:r>
              <a:rPr lang="en-AU" sz="2800"/>
              <a:t>Inability of project team to succinctly communicate the project’s mission and driving goals</a:t>
            </a:r>
          </a:p>
          <a:p>
            <a:pPr>
              <a:lnSpc>
                <a:spcPct val="105000"/>
              </a:lnSpc>
            </a:pPr>
            <a:r>
              <a:rPr lang="en-AU" sz="2800"/>
              <a:t>Poor client / customer management and communication skills</a:t>
            </a:r>
          </a:p>
          <a:p>
            <a:pPr>
              <a:lnSpc>
                <a:spcPct val="105000"/>
              </a:lnSpc>
            </a:pPr>
            <a:r>
              <a:rPr lang="en-AU" sz="2800"/>
              <a:t>Failure to manage scope creep</a:t>
            </a:r>
          </a:p>
          <a:p>
            <a:pPr>
              <a:lnSpc>
                <a:spcPct val="105000"/>
              </a:lnSpc>
            </a:pPr>
            <a:r>
              <a:rPr lang="en-AU" sz="2800"/>
              <a:t>Failure to differentiate between stakeholder groups</a:t>
            </a:r>
          </a:p>
          <a:p>
            <a:pPr>
              <a:lnSpc>
                <a:spcPct val="105000"/>
              </a:lnSpc>
            </a:pPr>
            <a:r>
              <a:rPr lang="en-AU" sz="2800"/>
              <a:t>Lack of team and meeting management skills</a:t>
            </a:r>
          </a:p>
          <a:p>
            <a:pPr>
              <a:lnSpc>
                <a:spcPct val="105000"/>
              </a:lnSpc>
            </a:pPr>
            <a:r>
              <a:rPr lang="en-AU" sz="2800"/>
              <a:t>Overemphasis on risk management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74638"/>
            <a:ext cx="8229600" cy="993775"/>
          </a:xfrm>
        </p:spPr>
        <p:txBody>
          <a:bodyPr/>
          <a:lstStyle/>
          <a:p>
            <a:r>
              <a:rPr lang="en-AU" sz="3600"/>
              <a:t>Benefits of working </a:t>
            </a:r>
            <a:br>
              <a:rPr lang="en-AU" sz="3600"/>
            </a:br>
            <a:r>
              <a:rPr lang="en-AU" sz="3600"/>
              <a:t>with Personality Preferences</a:t>
            </a:r>
          </a:p>
        </p:txBody>
      </p:sp>
      <p:sp>
        <p:nvSpPr>
          <p:cNvPr id="91139" name="Rectangle 3"/>
          <p:cNvSpPr>
            <a:spLocks noGrp="1" noChangeArrowheads="1"/>
          </p:cNvSpPr>
          <p:nvPr>
            <p:ph type="body" idx="1"/>
          </p:nvPr>
        </p:nvSpPr>
        <p:spPr>
          <a:xfrm>
            <a:off x="323850" y="1412875"/>
            <a:ext cx="8820150" cy="5445125"/>
          </a:xfrm>
        </p:spPr>
        <p:txBody>
          <a:bodyPr/>
          <a:lstStyle/>
          <a:p>
            <a:pPr>
              <a:lnSpc>
                <a:spcPct val="90000"/>
              </a:lnSpc>
            </a:pPr>
            <a:r>
              <a:rPr lang="en-AU" sz="2400"/>
              <a:t>Provides a framework and process that can quickly yield greater self-awareness, which can lead to better self management</a:t>
            </a:r>
          </a:p>
          <a:p>
            <a:pPr>
              <a:lnSpc>
                <a:spcPct val="90000"/>
              </a:lnSpc>
            </a:pPr>
            <a:r>
              <a:rPr lang="en-AU" sz="2400"/>
              <a:t>Establishes a shared vocabulary for an important set of mental activities, allowing people to communicate more effectively about needs, expectations and preferences</a:t>
            </a:r>
          </a:p>
          <a:p>
            <a:pPr>
              <a:lnSpc>
                <a:spcPct val="90000"/>
              </a:lnSpc>
            </a:pPr>
            <a:r>
              <a:rPr lang="en-AU" sz="2400"/>
              <a:t>Helps people become aware of these differences and through the appreciation of those differences, reduce conflict</a:t>
            </a:r>
          </a:p>
          <a:p>
            <a:pPr>
              <a:lnSpc>
                <a:spcPct val="90000"/>
              </a:lnSpc>
            </a:pPr>
            <a:r>
              <a:rPr lang="en-AU" sz="2400"/>
              <a:t>Applicable to a wide range of both personal and work place functions, including leadership, team development, conflict management, decision making, problem solving and customer service – as well as project management</a:t>
            </a:r>
          </a:p>
          <a:p>
            <a:pPr>
              <a:lnSpc>
                <a:spcPct val="90000"/>
              </a:lnSpc>
            </a:pPr>
            <a:r>
              <a:rPr lang="en-AU" sz="2400"/>
              <a:t>Reveals possible strengths and blind spots for both individuals and team, in a way the remains positive and development orientated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AU"/>
              <a:t>Personality Preferences - MBTI</a:t>
            </a:r>
          </a:p>
        </p:txBody>
      </p:sp>
      <p:sp>
        <p:nvSpPr>
          <p:cNvPr id="93187" name="Rectangle 3"/>
          <p:cNvSpPr>
            <a:spLocks noGrp="1" noChangeArrowheads="1"/>
          </p:cNvSpPr>
          <p:nvPr>
            <p:ph type="body" idx="1"/>
          </p:nvPr>
        </p:nvSpPr>
        <p:spPr>
          <a:xfrm>
            <a:off x="457200" y="1600200"/>
            <a:ext cx="8686800" cy="5257800"/>
          </a:xfrm>
        </p:spPr>
        <p:txBody>
          <a:bodyPr/>
          <a:lstStyle/>
          <a:p>
            <a:r>
              <a:rPr lang="en-AU" sz="2800"/>
              <a:t>Remember that the MBTI and personality preferences are not a test there are no ‘right’ or ‘wrong’ answers or types.</a:t>
            </a:r>
          </a:p>
          <a:p>
            <a:r>
              <a:rPr lang="en-AU" sz="2800"/>
              <a:t>Furthermore personality preferences is not an indicator of abilities, likelihood of success, intelligence or skills.</a:t>
            </a:r>
          </a:p>
          <a:p>
            <a:r>
              <a:rPr lang="en-AU" sz="2800"/>
              <a:t>People of any type can be successful in a variety of project management of project delivery roles</a:t>
            </a:r>
          </a:p>
          <a:p>
            <a:r>
              <a:rPr lang="en-AU" sz="2800"/>
              <a:t>Therefore the MBTI assessment should never be used as a tool for selecting employees, assigning tasks or evaluating individual performance</a:t>
            </a:r>
          </a:p>
          <a:p>
            <a:endParaRPr lang="en-AU"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507413" cy="922337"/>
          </a:xfrm>
        </p:spPr>
        <p:txBody>
          <a:bodyPr/>
          <a:lstStyle/>
          <a:p>
            <a:r>
              <a:rPr lang="en-AU" sz="4000" b="1"/>
              <a:t>Extraversion</a:t>
            </a:r>
            <a:r>
              <a:rPr lang="en-AU" sz="4000"/>
              <a:t> (E) “</a:t>
            </a:r>
            <a:r>
              <a:rPr lang="en-AU" sz="4000" i="1"/>
              <a:t>Lets talk about it</a:t>
            </a:r>
            <a:r>
              <a:rPr lang="en-AU" sz="4000"/>
              <a:t>”</a:t>
            </a:r>
          </a:p>
        </p:txBody>
      </p:sp>
      <p:sp>
        <p:nvSpPr>
          <p:cNvPr id="4099" name="Rectangle 3"/>
          <p:cNvSpPr>
            <a:spLocks noGrp="1" noChangeArrowheads="1"/>
          </p:cNvSpPr>
          <p:nvPr>
            <p:ph type="body" idx="1"/>
          </p:nvPr>
        </p:nvSpPr>
        <p:spPr>
          <a:xfrm>
            <a:off x="457200" y="1341438"/>
            <a:ext cx="8686800" cy="5516562"/>
          </a:xfrm>
        </p:spPr>
        <p:txBody>
          <a:bodyPr/>
          <a:lstStyle/>
          <a:p>
            <a:pPr>
              <a:lnSpc>
                <a:spcPct val="90000"/>
              </a:lnSpc>
              <a:buFontTx/>
              <a:buNone/>
            </a:pPr>
            <a:r>
              <a:rPr lang="en-AU"/>
              <a:t>People who prefer Extraversion</a:t>
            </a:r>
          </a:p>
          <a:p>
            <a:pPr>
              <a:lnSpc>
                <a:spcPct val="90000"/>
              </a:lnSpc>
            </a:pPr>
            <a:r>
              <a:rPr lang="en-AU"/>
              <a:t>Are energised by the external world of people, activities and things</a:t>
            </a:r>
          </a:p>
          <a:p>
            <a:pPr>
              <a:lnSpc>
                <a:spcPct val="90000"/>
              </a:lnSpc>
            </a:pPr>
            <a:r>
              <a:rPr lang="en-AU"/>
              <a:t>Prefer to talk things through with others – an idea isn’t real until it has been expressed to and discussed with others</a:t>
            </a:r>
          </a:p>
          <a:p>
            <a:pPr>
              <a:lnSpc>
                <a:spcPct val="90000"/>
              </a:lnSpc>
            </a:pPr>
            <a:r>
              <a:rPr lang="en-AU"/>
              <a:t>Tend to become drained when working alone prefer to interact with people</a:t>
            </a:r>
          </a:p>
          <a:p>
            <a:pPr>
              <a:lnSpc>
                <a:spcPct val="90000"/>
              </a:lnSpc>
            </a:pPr>
            <a:r>
              <a:rPr lang="en-AU"/>
              <a:t>Process information externally, this what they say may not be the final word – or even the intended message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388" y="274638"/>
            <a:ext cx="8964612" cy="922337"/>
          </a:xfrm>
        </p:spPr>
        <p:txBody>
          <a:bodyPr/>
          <a:lstStyle/>
          <a:p>
            <a:r>
              <a:rPr lang="en-AU" sz="4000" b="1"/>
              <a:t>Introversion</a:t>
            </a:r>
            <a:r>
              <a:rPr lang="en-AU" sz="4000"/>
              <a:t> (I) “</a:t>
            </a:r>
            <a:r>
              <a:rPr lang="en-AU" sz="4000" i="1"/>
              <a:t>Let’s think it through</a:t>
            </a:r>
            <a:r>
              <a:rPr lang="en-AU" sz="4000"/>
              <a:t>”</a:t>
            </a:r>
          </a:p>
        </p:txBody>
      </p:sp>
      <p:sp>
        <p:nvSpPr>
          <p:cNvPr id="5123" name="Rectangle 3"/>
          <p:cNvSpPr>
            <a:spLocks noGrp="1" noChangeArrowheads="1"/>
          </p:cNvSpPr>
          <p:nvPr>
            <p:ph type="body" idx="1"/>
          </p:nvPr>
        </p:nvSpPr>
        <p:spPr>
          <a:xfrm>
            <a:off x="457200" y="1341438"/>
            <a:ext cx="8686800" cy="5516562"/>
          </a:xfrm>
        </p:spPr>
        <p:txBody>
          <a:bodyPr/>
          <a:lstStyle/>
          <a:p>
            <a:pPr>
              <a:buFontTx/>
              <a:buNone/>
            </a:pPr>
            <a:r>
              <a:rPr lang="en-AU" sz="2800"/>
              <a:t>People who prefer Introversion</a:t>
            </a:r>
          </a:p>
          <a:p>
            <a:r>
              <a:rPr lang="en-AU" sz="2800"/>
              <a:t>Are energised by the internal world of ideas and experiences</a:t>
            </a:r>
          </a:p>
          <a:p>
            <a:r>
              <a:rPr lang="en-AU" sz="2800"/>
              <a:t>Prefer to think things through before sharing with others – an idea isn’t real until it has been well considered internally</a:t>
            </a:r>
          </a:p>
          <a:p>
            <a:r>
              <a:rPr lang="en-AU" sz="2800"/>
              <a:t>Tend to become drained by excess interaction with others, preferring to work independently</a:t>
            </a:r>
          </a:p>
          <a:p>
            <a:r>
              <a:rPr lang="en-AU" sz="2800"/>
              <a:t>Process information internally, thus may not sufficiently share their thinking or decisions with others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686800" cy="850900"/>
          </a:xfrm>
        </p:spPr>
        <p:txBody>
          <a:bodyPr/>
          <a:lstStyle/>
          <a:p>
            <a:r>
              <a:rPr lang="en-AU" sz="4000" b="1"/>
              <a:t>Sensing</a:t>
            </a:r>
            <a:r>
              <a:rPr lang="en-AU" sz="4000"/>
              <a:t> (S) “</a:t>
            </a:r>
            <a:r>
              <a:rPr lang="en-AU" sz="4000" i="1"/>
              <a:t>Let’s look at the facts</a:t>
            </a:r>
            <a:r>
              <a:rPr lang="en-AU" sz="4000"/>
              <a:t>” </a:t>
            </a:r>
          </a:p>
        </p:txBody>
      </p:sp>
      <p:sp>
        <p:nvSpPr>
          <p:cNvPr id="6147" name="Rectangle 3"/>
          <p:cNvSpPr>
            <a:spLocks noGrp="1" noChangeArrowheads="1"/>
          </p:cNvSpPr>
          <p:nvPr>
            <p:ph type="body" idx="1"/>
          </p:nvPr>
        </p:nvSpPr>
        <p:spPr>
          <a:xfrm>
            <a:off x="457200" y="1412875"/>
            <a:ext cx="8686800" cy="5445125"/>
          </a:xfrm>
        </p:spPr>
        <p:txBody>
          <a:bodyPr/>
          <a:lstStyle/>
          <a:p>
            <a:pPr>
              <a:buFontTx/>
              <a:buNone/>
            </a:pPr>
            <a:r>
              <a:rPr lang="en-AU"/>
              <a:t>People who prefer Sensing:</a:t>
            </a:r>
          </a:p>
          <a:p>
            <a:r>
              <a:rPr lang="en-AU"/>
              <a:t>Prefer specific information – a precise and detailed view</a:t>
            </a:r>
          </a:p>
          <a:p>
            <a:r>
              <a:rPr lang="en-AU"/>
              <a:t>First perceive literal, concrete, and sequential details about the here and now</a:t>
            </a:r>
          </a:p>
          <a:p>
            <a:r>
              <a:rPr lang="en-AU"/>
              <a:t>Generally begin with facts and figures, which is then combined to create a larger picture</a:t>
            </a:r>
          </a:p>
          <a:p>
            <a:r>
              <a:rPr lang="en-AU"/>
              <a:t>Value past experience and a focus on what is actually known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AU"/>
              <a:t>Contents</a:t>
            </a:r>
          </a:p>
        </p:txBody>
      </p:sp>
      <p:sp>
        <p:nvSpPr>
          <p:cNvPr id="3075" name="Rectangle 3"/>
          <p:cNvSpPr>
            <a:spLocks noGrp="1" noChangeArrowheads="1"/>
          </p:cNvSpPr>
          <p:nvPr>
            <p:ph type="body" idx="1"/>
          </p:nvPr>
        </p:nvSpPr>
        <p:spPr>
          <a:xfrm>
            <a:off x="457200" y="1600200"/>
            <a:ext cx="8686800" cy="4525963"/>
          </a:xfrm>
        </p:spPr>
        <p:txBody>
          <a:bodyPr/>
          <a:lstStyle/>
          <a:p>
            <a:r>
              <a:rPr lang="en-AU" sz="2800"/>
              <a:t>Abstract</a:t>
            </a:r>
          </a:p>
          <a:p>
            <a:r>
              <a:rPr lang="en-AU" sz="2800"/>
              <a:t>Defining Programs Projects and Evaluation</a:t>
            </a:r>
          </a:p>
          <a:p>
            <a:r>
              <a:rPr lang="en-AU" sz="2800"/>
              <a:t>Project Management and Evaluation</a:t>
            </a:r>
          </a:p>
          <a:p>
            <a:r>
              <a:rPr lang="en-AU" sz="2800"/>
              <a:t>Human Dynamics and Project Management Challenges</a:t>
            </a:r>
          </a:p>
          <a:p>
            <a:r>
              <a:rPr lang="en-AU" sz="2800"/>
              <a:t>Personality Preferences</a:t>
            </a:r>
          </a:p>
          <a:p>
            <a:r>
              <a:rPr lang="en-AU" sz="2800"/>
              <a:t>Relative Importance of Team Activities</a:t>
            </a:r>
          </a:p>
          <a:p>
            <a:r>
              <a:rPr lang="en-AU" sz="2800"/>
              <a:t>Personality Preferences and Project Types and Teams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74638"/>
            <a:ext cx="9144000" cy="922337"/>
          </a:xfrm>
        </p:spPr>
        <p:txBody>
          <a:bodyPr/>
          <a:lstStyle/>
          <a:p>
            <a:r>
              <a:rPr lang="en-AU" sz="3600" b="1"/>
              <a:t>Intuition </a:t>
            </a:r>
            <a:r>
              <a:rPr lang="en-AU" sz="3600"/>
              <a:t>(N) “</a:t>
            </a:r>
            <a:r>
              <a:rPr lang="en-AU" sz="3600" i="1"/>
              <a:t>Let’s look at the possibilities</a:t>
            </a:r>
            <a:r>
              <a:rPr lang="en-AU" sz="3600"/>
              <a:t>”</a:t>
            </a:r>
          </a:p>
        </p:txBody>
      </p:sp>
      <p:sp>
        <p:nvSpPr>
          <p:cNvPr id="7171" name="Rectangle 3"/>
          <p:cNvSpPr>
            <a:spLocks noGrp="1" noChangeArrowheads="1"/>
          </p:cNvSpPr>
          <p:nvPr>
            <p:ph type="body" idx="1"/>
          </p:nvPr>
        </p:nvSpPr>
        <p:spPr>
          <a:xfrm>
            <a:off x="457200" y="1341438"/>
            <a:ext cx="8686800" cy="5516562"/>
          </a:xfrm>
        </p:spPr>
        <p:txBody>
          <a:bodyPr/>
          <a:lstStyle/>
          <a:p>
            <a:pPr>
              <a:buFontTx/>
              <a:buNone/>
            </a:pPr>
            <a:r>
              <a:rPr lang="en-AU"/>
              <a:t>People who prefer Intuition</a:t>
            </a:r>
          </a:p>
          <a:p>
            <a:r>
              <a:rPr lang="en-AU"/>
              <a:t>Prefer general information – a view of the big picture</a:t>
            </a:r>
          </a:p>
          <a:p>
            <a:r>
              <a:rPr lang="en-AU"/>
              <a:t>First perceive the patterns and connections in data received</a:t>
            </a:r>
          </a:p>
          <a:p>
            <a:r>
              <a:rPr lang="en-AU"/>
              <a:t>Generally begin with the possibilities and meaning underlying information and fill in the details later</a:t>
            </a:r>
          </a:p>
          <a:p>
            <a:r>
              <a:rPr lang="en-AU"/>
              <a:t>May present information using metaphor, valuing abstraction and a theoretical spin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74638"/>
            <a:ext cx="9144000" cy="1143000"/>
          </a:xfrm>
        </p:spPr>
        <p:txBody>
          <a:bodyPr/>
          <a:lstStyle/>
          <a:p>
            <a:r>
              <a:rPr lang="en-AU" sz="4000" b="1"/>
              <a:t>Thinking</a:t>
            </a:r>
            <a:r>
              <a:rPr lang="en-AU" sz="4000"/>
              <a:t> (T) “</a:t>
            </a:r>
            <a:r>
              <a:rPr lang="en-AU" sz="4000" i="1"/>
              <a:t>Let’s keep this objective</a:t>
            </a:r>
            <a:r>
              <a:rPr lang="en-AU" sz="4000"/>
              <a:t>”</a:t>
            </a:r>
          </a:p>
        </p:txBody>
      </p:sp>
      <p:sp>
        <p:nvSpPr>
          <p:cNvPr id="8195" name="Rectangle 3"/>
          <p:cNvSpPr>
            <a:spLocks noGrp="1" noChangeArrowheads="1"/>
          </p:cNvSpPr>
          <p:nvPr>
            <p:ph type="body" idx="1"/>
          </p:nvPr>
        </p:nvSpPr>
        <p:spPr>
          <a:xfrm>
            <a:off x="457200" y="1600200"/>
            <a:ext cx="8686800" cy="5257800"/>
          </a:xfrm>
        </p:spPr>
        <p:txBody>
          <a:bodyPr/>
          <a:lstStyle/>
          <a:p>
            <a:pPr>
              <a:buFontTx/>
              <a:buNone/>
            </a:pPr>
            <a:r>
              <a:rPr lang="en-AU"/>
              <a:t>People who prefer Thinking:</a:t>
            </a:r>
          </a:p>
          <a:p>
            <a:r>
              <a:rPr lang="en-AU"/>
              <a:t>Prefer decision making that is objective. Logical and cause-effect orientated</a:t>
            </a:r>
          </a:p>
          <a:p>
            <a:r>
              <a:rPr lang="en-AU"/>
              <a:t>Tend to consider the problem or issue first and the impacts on people second</a:t>
            </a:r>
          </a:p>
          <a:p>
            <a:r>
              <a:rPr lang="en-AU"/>
              <a:t>Generally favour impartiality and analysis, even if it causes conflict</a:t>
            </a:r>
          </a:p>
          <a:p>
            <a:r>
              <a:rPr lang="en-AU"/>
              <a:t>Believe it’s more important to be right than liked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274638"/>
            <a:ext cx="9144000" cy="1143000"/>
          </a:xfrm>
        </p:spPr>
        <p:txBody>
          <a:bodyPr/>
          <a:lstStyle/>
          <a:p>
            <a:r>
              <a:rPr lang="en-AU" sz="4000" b="1"/>
              <a:t>Feeling</a:t>
            </a:r>
            <a:r>
              <a:rPr lang="en-AU" sz="4000"/>
              <a:t> (F) “</a:t>
            </a:r>
            <a:r>
              <a:rPr lang="en-AU" sz="4000" i="1"/>
              <a:t>Let’s focus on the people</a:t>
            </a:r>
            <a:r>
              <a:rPr lang="en-AU" sz="4000"/>
              <a:t>”</a:t>
            </a:r>
          </a:p>
        </p:txBody>
      </p:sp>
      <p:sp>
        <p:nvSpPr>
          <p:cNvPr id="9219" name="Rectangle 3"/>
          <p:cNvSpPr>
            <a:spLocks noGrp="1" noChangeArrowheads="1"/>
          </p:cNvSpPr>
          <p:nvPr>
            <p:ph type="body" idx="1"/>
          </p:nvPr>
        </p:nvSpPr>
        <p:spPr>
          <a:xfrm>
            <a:off x="457200" y="1341438"/>
            <a:ext cx="8686800" cy="5516562"/>
          </a:xfrm>
        </p:spPr>
        <p:txBody>
          <a:bodyPr/>
          <a:lstStyle/>
          <a:p>
            <a:pPr>
              <a:buFontTx/>
              <a:buNone/>
            </a:pPr>
            <a:r>
              <a:rPr lang="en-AU"/>
              <a:t>People who prefer Feeling:</a:t>
            </a:r>
          </a:p>
          <a:p>
            <a:r>
              <a:rPr lang="en-AU"/>
              <a:t>Prefer decision making that is subjective, empathetic and values orientated</a:t>
            </a:r>
          </a:p>
          <a:p>
            <a:r>
              <a:rPr lang="en-AU"/>
              <a:t>Tend to consider the people involved first and the problem or issue second</a:t>
            </a:r>
          </a:p>
          <a:p>
            <a:r>
              <a:rPr lang="en-AU"/>
              <a:t>Generally prefer to be appreciative and maintain harmony</a:t>
            </a:r>
          </a:p>
          <a:p>
            <a:r>
              <a:rPr lang="en-AU"/>
              <a:t>Avoid conflict wherever possible to keep the peace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435975" cy="1143000"/>
          </a:xfrm>
        </p:spPr>
        <p:txBody>
          <a:bodyPr/>
          <a:lstStyle/>
          <a:p>
            <a:r>
              <a:rPr lang="en-AU" b="1"/>
              <a:t>Judging</a:t>
            </a:r>
            <a:r>
              <a:rPr lang="en-AU"/>
              <a:t> (J) “</a:t>
            </a:r>
            <a:r>
              <a:rPr lang="en-AU" i="1"/>
              <a:t>Let’s get to closure</a:t>
            </a:r>
            <a:r>
              <a:rPr lang="en-AU"/>
              <a:t>”</a:t>
            </a:r>
          </a:p>
        </p:txBody>
      </p:sp>
      <p:sp>
        <p:nvSpPr>
          <p:cNvPr id="10243" name="Rectangle 3"/>
          <p:cNvSpPr>
            <a:spLocks noGrp="1" noChangeArrowheads="1"/>
          </p:cNvSpPr>
          <p:nvPr>
            <p:ph type="body" idx="1"/>
          </p:nvPr>
        </p:nvSpPr>
        <p:spPr>
          <a:xfrm>
            <a:off x="457200" y="1600200"/>
            <a:ext cx="8686800" cy="5257800"/>
          </a:xfrm>
        </p:spPr>
        <p:txBody>
          <a:bodyPr/>
          <a:lstStyle/>
          <a:p>
            <a:pPr>
              <a:lnSpc>
                <a:spcPct val="90000"/>
              </a:lnSpc>
              <a:buFontTx/>
              <a:buNone/>
            </a:pPr>
            <a:r>
              <a:rPr lang="en-AU"/>
              <a:t>People who prefer Judging:</a:t>
            </a:r>
          </a:p>
          <a:p>
            <a:pPr>
              <a:lnSpc>
                <a:spcPct val="90000"/>
              </a:lnSpc>
            </a:pPr>
            <a:r>
              <a:rPr lang="en-AU"/>
              <a:t>Make decisions with the goal of achieving closure</a:t>
            </a:r>
          </a:p>
          <a:p>
            <a:pPr>
              <a:lnSpc>
                <a:spcPct val="90000"/>
              </a:lnSpc>
            </a:pPr>
            <a:r>
              <a:rPr lang="en-AU"/>
              <a:t>Are directive and strive to maintain order in the external world</a:t>
            </a:r>
          </a:p>
          <a:p>
            <a:pPr>
              <a:lnSpc>
                <a:spcPct val="90000"/>
              </a:lnSpc>
            </a:pPr>
            <a:r>
              <a:rPr lang="en-AU"/>
              <a:t>May initially resist new information when it disrupts a plan or schedule</a:t>
            </a:r>
          </a:p>
          <a:p>
            <a:pPr>
              <a:lnSpc>
                <a:spcPct val="90000"/>
              </a:lnSpc>
            </a:pPr>
            <a:r>
              <a:rPr lang="en-AU"/>
              <a:t>May change their mind or direction after reflection and internal consideration of new information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74638"/>
            <a:ext cx="9144000" cy="1143000"/>
          </a:xfrm>
        </p:spPr>
        <p:txBody>
          <a:bodyPr/>
          <a:lstStyle/>
          <a:p>
            <a:r>
              <a:rPr lang="en-AU" sz="3600" b="1"/>
              <a:t>Perceiving</a:t>
            </a:r>
            <a:r>
              <a:rPr lang="en-AU" sz="3600"/>
              <a:t> (P) </a:t>
            </a:r>
            <a:r>
              <a:rPr lang="en-AU" sz="3200"/>
              <a:t>“</a:t>
            </a:r>
            <a:r>
              <a:rPr lang="en-AU" sz="3200" i="1"/>
              <a:t>Let’s keep our options open</a:t>
            </a:r>
            <a:r>
              <a:rPr lang="en-AU" sz="3200"/>
              <a:t>”</a:t>
            </a:r>
          </a:p>
        </p:txBody>
      </p:sp>
      <p:sp>
        <p:nvSpPr>
          <p:cNvPr id="11267" name="Rectangle 3"/>
          <p:cNvSpPr>
            <a:spLocks noGrp="1" noChangeArrowheads="1"/>
          </p:cNvSpPr>
          <p:nvPr>
            <p:ph type="body" idx="1"/>
          </p:nvPr>
        </p:nvSpPr>
        <p:spPr>
          <a:xfrm>
            <a:off x="457200" y="1341438"/>
            <a:ext cx="8686800" cy="5516562"/>
          </a:xfrm>
        </p:spPr>
        <p:txBody>
          <a:bodyPr/>
          <a:lstStyle/>
          <a:p>
            <a:pPr>
              <a:buFontTx/>
              <a:buNone/>
            </a:pPr>
            <a:r>
              <a:rPr lang="en-AU"/>
              <a:t>People who prefer Perceiving:</a:t>
            </a:r>
          </a:p>
          <a:p>
            <a:r>
              <a:rPr lang="en-AU"/>
              <a:t>Communicate their perceptions to others, with the desire to remain open</a:t>
            </a:r>
          </a:p>
          <a:p>
            <a:r>
              <a:rPr lang="en-AU"/>
              <a:t>Are generally flexible, adaptable, and nondirective with others</a:t>
            </a:r>
          </a:p>
          <a:p>
            <a:r>
              <a:rPr lang="en-AU"/>
              <a:t>Generate options easily – the more discussion, the more options</a:t>
            </a:r>
          </a:p>
          <a:p>
            <a:r>
              <a:rPr lang="en-AU"/>
              <a:t>Often make decisions internally, meaning that sometimes those decisions aren’t shared with others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74638"/>
            <a:ext cx="9144000" cy="850900"/>
          </a:xfrm>
        </p:spPr>
        <p:txBody>
          <a:bodyPr/>
          <a:lstStyle/>
          <a:p>
            <a:r>
              <a:rPr lang="en-AU" sz="4000"/>
              <a:t>Relative Importance of Team Activities</a:t>
            </a:r>
          </a:p>
        </p:txBody>
      </p:sp>
      <p:sp>
        <p:nvSpPr>
          <p:cNvPr id="13315" name="Rectangle 3"/>
          <p:cNvSpPr>
            <a:spLocks noGrp="1" noChangeArrowheads="1"/>
          </p:cNvSpPr>
          <p:nvPr>
            <p:ph type="body" idx="1"/>
          </p:nvPr>
        </p:nvSpPr>
        <p:spPr>
          <a:xfrm>
            <a:off x="457200" y="1196975"/>
            <a:ext cx="8686800" cy="5661025"/>
          </a:xfrm>
        </p:spPr>
        <p:txBody>
          <a:bodyPr/>
          <a:lstStyle/>
          <a:p>
            <a:pPr>
              <a:lnSpc>
                <a:spcPct val="90000"/>
              </a:lnSpc>
            </a:pPr>
            <a:r>
              <a:rPr lang="en-AU" sz="2800"/>
              <a:t>Extraverted (E) teams tend to rank “</a:t>
            </a:r>
            <a:r>
              <a:rPr lang="en-AU" sz="2800" i="1"/>
              <a:t>conduct project team meetings</a:t>
            </a:r>
            <a:r>
              <a:rPr lang="en-AU" sz="2800"/>
              <a:t>” higher that do Introverted (I) teams</a:t>
            </a:r>
          </a:p>
          <a:p>
            <a:pPr>
              <a:lnSpc>
                <a:spcPct val="90000"/>
              </a:lnSpc>
            </a:pPr>
            <a:r>
              <a:rPr lang="en-AU" sz="2800"/>
              <a:t>Sensing (S) teams tend to rank “</a:t>
            </a:r>
            <a:r>
              <a:rPr lang="en-AU" sz="2800" i="1"/>
              <a:t>review the financial status</a:t>
            </a:r>
            <a:r>
              <a:rPr lang="en-AU" sz="2800"/>
              <a:t>” higher than do Intuitive (N) teams</a:t>
            </a:r>
          </a:p>
          <a:p>
            <a:pPr>
              <a:lnSpc>
                <a:spcPct val="90000"/>
              </a:lnSpc>
            </a:pPr>
            <a:r>
              <a:rPr lang="en-AU" sz="2800"/>
              <a:t>Feeling (F) teams tend to rank “</a:t>
            </a:r>
            <a:r>
              <a:rPr lang="en-AU" sz="2800" i="1"/>
              <a:t>conduct one on one meetings with key project team members</a:t>
            </a:r>
            <a:r>
              <a:rPr lang="en-AU" sz="2800"/>
              <a:t>” higher than do Thinking (T) teams</a:t>
            </a:r>
          </a:p>
          <a:p>
            <a:pPr>
              <a:lnSpc>
                <a:spcPct val="90000"/>
              </a:lnSpc>
            </a:pPr>
            <a:r>
              <a:rPr lang="en-AU" sz="2800"/>
              <a:t>Judging (J) teams tend to rank “</a:t>
            </a:r>
            <a:r>
              <a:rPr lang="en-AU" sz="2800" i="1"/>
              <a:t>assess progress of activities against he work breakdown structure</a:t>
            </a:r>
            <a:r>
              <a:rPr lang="en-AU" sz="2800"/>
              <a:t>” higher than do Perceiving (P) teams.</a:t>
            </a:r>
          </a:p>
          <a:p>
            <a:pPr>
              <a:lnSpc>
                <a:spcPct val="90000"/>
              </a:lnSpc>
            </a:pPr>
            <a:r>
              <a:rPr lang="en-AU" sz="2800"/>
              <a:t>Perceiving (P) teams tend to rank “</a:t>
            </a:r>
            <a:r>
              <a:rPr lang="en-AU" sz="2800" i="1"/>
              <a:t>respond in real time to emerging project crisis</a:t>
            </a:r>
            <a:r>
              <a:rPr lang="en-AU" sz="2800"/>
              <a:t>” higher than do Judging (J) teams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229600" cy="777875"/>
          </a:xfrm>
        </p:spPr>
        <p:txBody>
          <a:bodyPr/>
          <a:lstStyle/>
          <a:p>
            <a:r>
              <a:rPr lang="en-AU"/>
              <a:t>Extraverted (E) Project Type</a:t>
            </a:r>
          </a:p>
        </p:txBody>
      </p:sp>
      <p:sp>
        <p:nvSpPr>
          <p:cNvPr id="61443" name="Rectangle 3"/>
          <p:cNvSpPr>
            <a:spLocks noGrp="1" noChangeArrowheads="1"/>
          </p:cNvSpPr>
          <p:nvPr>
            <p:ph type="body" sz="half" idx="1"/>
          </p:nvPr>
        </p:nvSpPr>
        <p:spPr>
          <a:xfrm>
            <a:off x="0" y="1196975"/>
            <a:ext cx="3708400" cy="5472113"/>
          </a:xfrm>
        </p:spPr>
        <p:txBody>
          <a:bodyPr/>
          <a:lstStyle/>
          <a:p>
            <a:pPr>
              <a:lnSpc>
                <a:spcPct val="90000"/>
              </a:lnSpc>
              <a:buFontTx/>
              <a:buNone/>
            </a:pPr>
            <a:r>
              <a:rPr lang="en-AU" sz="2400"/>
              <a:t>Team members may:</a:t>
            </a:r>
          </a:p>
          <a:p>
            <a:pPr>
              <a:lnSpc>
                <a:spcPct val="90000"/>
              </a:lnSpc>
            </a:pPr>
            <a:r>
              <a:rPr lang="en-AU" sz="2400"/>
              <a:t>Spend lots of time in meetings to explore ideas, discuss process and review progress</a:t>
            </a:r>
          </a:p>
          <a:p>
            <a:pPr>
              <a:lnSpc>
                <a:spcPct val="90000"/>
              </a:lnSpc>
            </a:pPr>
            <a:r>
              <a:rPr lang="en-AU" sz="2400"/>
              <a:t>Actively engage external stakeholders groups to sell the project or involve them in the process</a:t>
            </a:r>
          </a:p>
          <a:p>
            <a:pPr>
              <a:lnSpc>
                <a:spcPct val="90000"/>
              </a:lnSpc>
            </a:pPr>
            <a:r>
              <a:rPr lang="en-AU" sz="2400"/>
              <a:t>Rely on verbal communication techniques more than written ones</a:t>
            </a:r>
          </a:p>
        </p:txBody>
      </p:sp>
      <p:sp>
        <p:nvSpPr>
          <p:cNvPr id="61444" name="Rectangle 4"/>
          <p:cNvSpPr>
            <a:spLocks noGrp="1" noChangeArrowheads="1"/>
          </p:cNvSpPr>
          <p:nvPr>
            <p:ph type="body" sz="half" idx="2"/>
          </p:nvPr>
        </p:nvSpPr>
        <p:spPr>
          <a:xfrm>
            <a:off x="3779838" y="1125538"/>
            <a:ext cx="5364162" cy="5732462"/>
          </a:xfrm>
        </p:spPr>
        <p:txBody>
          <a:bodyPr/>
          <a:lstStyle/>
          <a:p>
            <a:pPr>
              <a:lnSpc>
                <a:spcPct val="90000"/>
              </a:lnSpc>
              <a:buFontTx/>
              <a:buNone/>
            </a:pPr>
            <a:r>
              <a:rPr lang="en-AU" sz="2400"/>
              <a:t>	When Extraversion is over emphasised members may:</a:t>
            </a:r>
          </a:p>
          <a:p>
            <a:pPr>
              <a:lnSpc>
                <a:spcPct val="90000"/>
              </a:lnSpc>
            </a:pPr>
            <a:r>
              <a:rPr lang="en-AU" sz="2400"/>
              <a:t>Struggle with scope creep and expectation management because ideas are processed externally, audiences may assume a decision has been made when ideas are really just being explored</a:t>
            </a:r>
          </a:p>
          <a:p>
            <a:pPr>
              <a:lnSpc>
                <a:spcPct val="90000"/>
              </a:lnSpc>
            </a:pPr>
            <a:r>
              <a:rPr lang="en-AU" sz="2400"/>
              <a:t>Engage in too many meetings and excess outreach, leading to confusion between discussion and action.</a:t>
            </a:r>
          </a:p>
          <a:p>
            <a:pPr>
              <a:lnSpc>
                <a:spcPct val="90000"/>
              </a:lnSpc>
            </a:pPr>
            <a:r>
              <a:rPr lang="en-AU" sz="2400"/>
              <a:t>Take on too many tasks with insufficient depth due to their wide breadth of interests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74638"/>
            <a:ext cx="8229600" cy="777875"/>
          </a:xfrm>
        </p:spPr>
        <p:txBody>
          <a:bodyPr/>
          <a:lstStyle/>
          <a:p>
            <a:r>
              <a:rPr lang="en-AU"/>
              <a:t>Introverted (I) Project Type</a:t>
            </a:r>
          </a:p>
        </p:txBody>
      </p:sp>
      <p:sp>
        <p:nvSpPr>
          <p:cNvPr id="64515" name="Rectangle 3"/>
          <p:cNvSpPr>
            <a:spLocks noGrp="1" noChangeArrowheads="1"/>
          </p:cNvSpPr>
          <p:nvPr>
            <p:ph type="body" sz="half" idx="1"/>
          </p:nvPr>
        </p:nvSpPr>
        <p:spPr>
          <a:xfrm>
            <a:off x="0" y="1196975"/>
            <a:ext cx="3419475" cy="5472113"/>
          </a:xfrm>
        </p:spPr>
        <p:txBody>
          <a:bodyPr/>
          <a:lstStyle/>
          <a:p>
            <a:pPr>
              <a:lnSpc>
                <a:spcPct val="90000"/>
              </a:lnSpc>
              <a:buFontTx/>
              <a:buNone/>
            </a:pPr>
            <a:r>
              <a:rPr lang="en-AU" sz="2400"/>
              <a:t>Team members may:</a:t>
            </a:r>
          </a:p>
          <a:p>
            <a:pPr>
              <a:lnSpc>
                <a:spcPct val="90000"/>
              </a:lnSpc>
            </a:pPr>
            <a:r>
              <a:rPr lang="en-AU" sz="2400"/>
              <a:t>Work according to an individual contributor model</a:t>
            </a:r>
          </a:p>
          <a:p>
            <a:pPr>
              <a:lnSpc>
                <a:spcPct val="90000"/>
              </a:lnSpc>
            </a:pPr>
            <a:r>
              <a:rPr lang="en-AU" sz="2400"/>
              <a:t>Have more structured communication and rely more heavily on </a:t>
            </a:r>
            <a:br>
              <a:rPr lang="en-AU" sz="2400"/>
            </a:br>
            <a:r>
              <a:rPr lang="en-AU" sz="2400"/>
              <a:t>e-mail and written reports</a:t>
            </a:r>
          </a:p>
          <a:p>
            <a:pPr>
              <a:lnSpc>
                <a:spcPct val="90000"/>
              </a:lnSpc>
            </a:pPr>
            <a:r>
              <a:rPr lang="en-AU" sz="2400"/>
              <a:t>Like to have things figured out before sharing externally </a:t>
            </a:r>
          </a:p>
        </p:txBody>
      </p:sp>
      <p:sp>
        <p:nvSpPr>
          <p:cNvPr id="64516" name="Rectangle 4"/>
          <p:cNvSpPr>
            <a:spLocks noGrp="1" noChangeArrowheads="1"/>
          </p:cNvSpPr>
          <p:nvPr>
            <p:ph type="body" sz="half" idx="2"/>
          </p:nvPr>
        </p:nvSpPr>
        <p:spPr>
          <a:xfrm>
            <a:off x="3779838" y="1125538"/>
            <a:ext cx="5364162" cy="5732462"/>
          </a:xfrm>
        </p:spPr>
        <p:txBody>
          <a:bodyPr/>
          <a:lstStyle/>
          <a:p>
            <a:pPr>
              <a:lnSpc>
                <a:spcPct val="90000"/>
              </a:lnSpc>
              <a:buFontTx/>
              <a:buNone/>
            </a:pPr>
            <a:r>
              <a:rPr lang="en-AU" sz="2400"/>
              <a:t>	When Introversion is over emphasised members may:</a:t>
            </a:r>
          </a:p>
          <a:p>
            <a:pPr>
              <a:lnSpc>
                <a:spcPct val="90000"/>
              </a:lnSpc>
            </a:pPr>
            <a:r>
              <a:rPr lang="en-AU" sz="2400"/>
              <a:t>Assume that others know what is being worked on, or that they do not need to know, due to the fact that project tasks or work streams may be sliced.</a:t>
            </a:r>
          </a:p>
          <a:p>
            <a:pPr>
              <a:lnSpc>
                <a:spcPct val="90000"/>
              </a:lnSpc>
            </a:pPr>
            <a:r>
              <a:rPr lang="en-AU" sz="2400"/>
              <a:t>Make changes and decisions in small groups or between individuals, which may not be adequately communicated across the project to all those affected</a:t>
            </a:r>
          </a:p>
          <a:p>
            <a:pPr>
              <a:lnSpc>
                <a:spcPct val="90000"/>
              </a:lnSpc>
            </a:pPr>
            <a:r>
              <a:rPr lang="en-AU" sz="2400"/>
              <a:t>Assume rather than actively solicit, customer needs and desires leading to poor expectations management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a:xfrm>
            <a:off x="0" y="274638"/>
            <a:ext cx="9144000" cy="1143000"/>
          </a:xfrm>
        </p:spPr>
        <p:txBody>
          <a:bodyPr/>
          <a:lstStyle/>
          <a:p>
            <a:r>
              <a:rPr lang="en-AU" sz="4000"/>
              <a:t>Primary Risk and Possible Response</a:t>
            </a:r>
          </a:p>
        </p:txBody>
      </p:sp>
      <p:sp>
        <p:nvSpPr>
          <p:cNvPr id="72709" name="Rectangle 5"/>
          <p:cNvSpPr>
            <a:spLocks noGrp="1" noChangeArrowheads="1"/>
          </p:cNvSpPr>
          <p:nvPr>
            <p:ph type="body" sz="half" idx="1"/>
          </p:nvPr>
        </p:nvSpPr>
        <p:spPr/>
        <p:txBody>
          <a:bodyPr/>
          <a:lstStyle/>
          <a:p>
            <a:pPr>
              <a:buFontTx/>
              <a:buNone/>
            </a:pPr>
            <a:r>
              <a:rPr lang="en-AU" b="1"/>
              <a:t>Extraversion (E)</a:t>
            </a:r>
          </a:p>
          <a:p>
            <a:r>
              <a:rPr lang="en-AU"/>
              <a:t>Over communication may lead to confusion, scope creep and wasted resources</a:t>
            </a:r>
          </a:p>
          <a:p>
            <a:r>
              <a:rPr lang="en-AU"/>
              <a:t>Ask regularly: “Do we really need to talk about this?” </a:t>
            </a:r>
          </a:p>
        </p:txBody>
      </p:sp>
      <p:sp>
        <p:nvSpPr>
          <p:cNvPr id="72710" name="Rectangle 6"/>
          <p:cNvSpPr>
            <a:spLocks noGrp="1" noChangeArrowheads="1"/>
          </p:cNvSpPr>
          <p:nvPr>
            <p:ph type="body" sz="half" idx="2"/>
          </p:nvPr>
        </p:nvSpPr>
        <p:spPr/>
        <p:txBody>
          <a:bodyPr/>
          <a:lstStyle/>
          <a:p>
            <a:pPr>
              <a:buFontTx/>
              <a:buNone/>
            </a:pPr>
            <a:r>
              <a:rPr lang="en-AU" b="1"/>
              <a:t>Introversion (I)</a:t>
            </a:r>
          </a:p>
          <a:p>
            <a:r>
              <a:rPr lang="en-AU"/>
              <a:t>Under communication may lead to assumed buy in and surprises due to inadequate involvement of others.</a:t>
            </a:r>
          </a:p>
          <a:p>
            <a:r>
              <a:rPr lang="en-AU"/>
              <a:t>Ask Regularly: “Who needs or would want to know about this?”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68313" y="0"/>
            <a:ext cx="8229600" cy="777875"/>
          </a:xfrm>
        </p:spPr>
        <p:txBody>
          <a:bodyPr/>
          <a:lstStyle/>
          <a:p>
            <a:r>
              <a:rPr lang="en-AU"/>
              <a:t>Sensing (S) Project Type</a:t>
            </a:r>
          </a:p>
        </p:txBody>
      </p:sp>
      <p:sp>
        <p:nvSpPr>
          <p:cNvPr id="66563" name="Rectangle 3"/>
          <p:cNvSpPr>
            <a:spLocks noGrp="1" noChangeArrowheads="1"/>
          </p:cNvSpPr>
          <p:nvPr>
            <p:ph type="body" sz="half" idx="1"/>
          </p:nvPr>
        </p:nvSpPr>
        <p:spPr>
          <a:xfrm>
            <a:off x="0" y="908050"/>
            <a:ext cx="4643438" cy="5949950"/>
          </a:xfrm>
        </p:spPr>
        <p:txBody>
          <a:bodyPr/>
          <a:lstStyle/>
          <a:p>
            <a:pPr>
              <a:lnSpc>
                <a:spcPct val="90000"/>
              </a:lnSpc>
              <a:buFontTx/>
              <a:buNone/>
            </a:pPr>
            <a:r>
              <a:rPr lang="en-AU" sz="2200"/>
              <a:t>Team members may:</a:t>
            </a:r>
          </a:p>
          <a:p>
            <a:pPr>
              <a:lnSpc>
                <a:spcPct val="90000"/>
              </a:lnSpc>
            </a:pPr>
            <a:r>
              <a:rPr lang="en-AU" sz="2200"/>
              <a:t>Want to discuss specifics about the project’s current state and the practical benefits the end product or service will provide</a:t>
            </a:r>
          </a:p>
          <a:p>
            <a:pPr>
              <a:lnSpc>
                <a:spcPct val="90000"/>
              </a:lnSpc>
            </a:pPr>
            <a:r>
              <a:rPr lang="en-AU" sz="2200"/>
              <a:t>View the big picture by stacking individual building blocks</a:t>
            </a:r>
          </a:p>
          <a:p>
            <a:pPr>
              <a:lnSpc>
                <a:spcPct val="90000"/>
              </a:lnSpc>
            </a:pPr>
            <a:r>
              <a:rPr lang="en-AU" sz="2200"/>
              <a:t>Show an interest in benchmarking against what other projects have done, trusting past experience and concrete evidence and focusing on efficient business processes</a:t>
            </a:r>
          </a:p>
          <a:p>
            <a:pPr>
              <a:lnSpc>
                <a:spcPct val="90000"/>
              </a:lnSpc>
            </a:pPr>
            <a:r>
              <a:rPr lang="en-AU" sz="2200"/>
              <a:t>Have a clear set of performance measures that define project success and actually measure progress against them</a:t>
            </a:r>
          </a:p>
        </p:txBody>
      </p:sp>
      <p:sp>
        <p:nvSpPr>
          <p:cNvPr id="66564" name="Rectangle 4"/>
          <p:cNvSpPr>
            <a:spLocks noGrp="1" noChangeArrowheads="1"/>
          </p:cNvSpPr>
          <p:nvPr>
            <p:ph type="body" sz="half" idx="2"/>
          </p:nvPr>
        </p:nvSpPr>
        <p:spPr>
          <a:xfrm>
            <a:off x="4643438" y="836613"/>
            <a:ext cx="4500562" cy="6021387"/>
          </a:xfrm>
        </p:spPr>
        <p:txBody>
          <a:bodyPr/>
          <a:lstStyle/>
          <a:p>
            <a:pPr>
              <a:buFontTx/>
              <a:buNone/>
            </a:pPr>
            <a:r>
              <a:rPr lang="en-AU"/>
              <a:t>	</a:t>
            </a:r>
            <a:r>
              <a:rPr lang="en-AU" sz="2200"/>
              <a:t>When Sensing is over emphasised members may:</a:t>
            </a:r>
          </a:p>
          <a:p>
            <a:r>
              <a:rPr lang="en-AU" sz="2200"/>
              <a:t>Analyse the scope and work breakdown structure in such find detail that coordination of the intricate schedule becomes a project unto itself</a:t>
            </a:r>
          </a:p>
          <a:p>
            <a:r>
              <a:rPr lang="en-AU" sz="2200"/>
              <a:t>Miss possible opportunities to streamline across tasks thus time is spent fighting fires without identifying the underlying cause</a:t>
            </a:r>
          </a:p>
          <a:p>
            <a:r>
              <a:rPr lang="en-AU" sz="2200"/>
              <a:t>Struggle to succinctly state the project’s overarching vision and future possibilities – lack of buy in by external stakeholders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0"/>
            <a:ext cx="9144000" cy="6858000"/>
          </a:xfrm>
        </p:spPr>
        <p:txBody>
          <a:bodyPr/>
          <a:lstStyle/>
          <a:p>
            <a:pPr>
              <a:buFontTx/>
              <a:buNone/>
            </a:pPr>
            <a:r>
              <a:rPr lang="en-AU" sz="2400"/>
              <a:t>	</a:t>
            </a:r>
            <a:r>
              <a:rPr lang="en-AU" sz="2400" b="1"/>
              <a:t>ABSTRACT:</a:t>
            </a:r>
            <a:r>
              <a:rPr lang="en-AU" sz="2400"/>
              <a:t> This 60 minute mini workshop will explore the questions can the personality preference of the evaluator influence the design and utilisation of evaluation?  Moreover can any differences in these personality preferences between evaluator and client / audience of the evaluation explain some of the controversies in evaluation practice?  This will be a highly interactive session that investigates two possible approaches to using personality preference in evaluation practice. Firstly how personality preferences could be drawn on to inform the design of evaluation will be explored. Secondly, how personality preferences could influence the implementation and utilisation of evaluation findings will be discussed.  This discussion will draw on some positive and negative experiences of the presenter and any that the participants wish to share.  Participants will have the opportunity to briefly identify their personality preferences and explore the role that these preferences may play in shaping the design of evaluations and the development of key evaluation questions.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68313" y="0"/>
            <a:ext cx="8229600" cy="777875"/>
          </a:xfrm>
        </p:spPr>
        <p:txBody>
          <a:bodyPr/>
          <a:lstStyle/>
          <a:p>
            <a:r>
              <a:rPr lang="en-AU"/>
              <a:t>Intuition (N) Project Type</a:t>
            </a:r>
          </a:p>
        </p:txBody>
      </p:sp>
      <p:sp>
        <p:nvSpPr>
          <p:cNvPr id="67587" name="Rectangle 3"/>
          <p:cNvSpPr>
            <a:spLocks noGrp="1" noChangeArrowheads="1"/>
          </p:cNvSpPr>
          <p:nvPr>
            <p:ph type="body" sz="half" idx="1"/>
          </p:nvPr>
        </p:nvSpPr>
        <p:spPr>
          <a:xfrm>
            <a:off x="0" y="1052513"/>
            <a:ext cx="4356100" cy="5616575"/>
          </a:xfrm>
        </p:spPr>
        <p:txBody>
          <a:bodyPr/>
          <a:lstStyle/>
          <a:p>
            <a:pPr>
              <a:lnSpc>
                <a:spcPct val="90000"/>
              </a:lnSpc>
              <a:buFontTx/>
              <a:buNone/>
            </a:pPr>
            <a:r>
              <a:rPr lang="en-AU" sz="2400"/>
              <a:t>Team members may:</a:t>
            </a:r>
          </a:p>
          <a:p>
            <a:pPr>
              <a:lnSpc>
                <a:spcPct val="90000"/>
              </a:lnSpc>
            </a:pPr>
            <a:r>
              <a:rPr lang="en-AU" sz="2400"/>
              <a:t>Use big-picture visionary descriptions of the project,  as well as metaphor and figurative language</a:t>
            </a:r>
          </a:p>
          <a:p>
            <a:pPr>
              <a:lnSpc>
                <a:spcPct val="90000"/>
              </a:lnSpc>
            </a:pPr>
            <a:r>
              <a:rPr lang="en-AU" sz="2400"/>
              <a:t>Start projects with a big-picture concept and fill in the details later</a:t>
            </a:r>
          </a:p>
          <a:p>
            <a:pPr>
              <a:lnSpc>
                <a:spcPct val="90000"/>
              </a:lnSpc>
            </a:pPr>
            <a:r>
              <a:rPr lang="en-AU" sz="2400"/>
              <a:t>Develop new, innovative processes, technologies, and approaches for managing work rather than relying on established policies and procedures </a:t>
            </a:r>
          </a:p>
        </p:txBody>
      </p:sp>
      <p:sp>
        <p:nvSpPr>
          <p:cNvPr id="67588" name="Rectangle 4"/>
          <p:cNvSpPr>
            <a:spLocks noGrp="1" noChangeArrowheads="1"/>
          </p:cNvSpPr>
          <p:nvPr>
            <p:ph type="body" sz="half" idx="2"/>
          </p:nvPr>
        </p:nvSpPr>
        <p:spPr>
          <a:xfrm>
            <a:off x="4643438" y="1125538"/>
            <a:ext cx="4500562" cy="5732462"/>
          </a:xfrm>
        </p:spPr>
        <p:txBody>
          <a:bodyPr/>
          <a:lstStyle/>
          <a:p>
            <a:pPr>
              <a:lnSpc>
                <a:spcPct val="90000"/>
              </a:lnSpc>
              <a:buFontTx/>
              <a:buNone/>
            </a:pPr>
            <a:r>
              <a:rPr lang="en-AU" sz="2400"/>
              <a:t>	When Intuition is over emphasised members may:</a:t>
            </a:r>
          </a:p>
          <a:p>
            <a:pPr>
              <a:lnSpc>
                <a:spcPct val="90000"/>
              </a:lnSpc>
            </a:pPr>
            <a:r>
              <a:rPr lang="en-AU" sz="2400"/>
              <a:t>Craft a project that addresses tomorrow’s problems or future possibilities but not today’s practical need</a:t>
            </a:r>
          </a:p>
          <a:p>
            <a:pPr>
              <a:lnSpc>
                <a:spcPct val="90000"/>
              </a:lnSpc>
            </a:pPr>
            <a:r>
              <a:rPr lang="en-AU" sz="2400"/>
              <a:t>Underestimate the effort involved in individual tasks and over conceptualise or reinvent the project’s scope rather than deliver on it</a:t>
            </a:r>
          </a:p>
          <a:p>
            <a:pPr>
              <a:lnSpc>
                <a:spcPct val="90000"/>
              </a:lnSpc>
            </a:pPr>
            <a:r>
              <a:rPr lang="en-AU" sz="2400"/>
              <a:t>Rely on a small set of general signs of progress and not be able to point to clear outcomes or products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274638"/>
            <a:ext cx="9144000" cy="1143000"/>
          </a:xfrm>
        </p:spPr>
        <p:txBody>
          <a:bodyPr/>
          <a:lstStyle/>
          <a:p>
            <a:r>
              <a:rPr lang="en-AU" sz="4000"/>
              <a:t>Primary Risk and Possible Response</a:t>
            </a:r>
          </a:p>
        </p:txBody>
      </p:sp>
      <p:sp>
        <p:nvSpPr>
          <p:cNvPr id="74755" name="Rectangle 3"/>
          <p:cNvSpPr>
            <a:spLocks noGrp="1" noChangeArrowheads="1"/>
          </p:cNvSpPr>
          <p:nvPr>
            <p:ph type="body" sz="half" idx="1"/>
          </p:nvPr>
        </p:nvSpPr>
        <p:spPr/>
        <p:txBody>
          <a:bodyPr/>
          <a:lstStyle/>
          <a:p>
            <a:pPr>
              <a:lnSpc>
                <a:spcPct val="90000"/>
              </a:lnSpc>
              <a:buFontTx/>
              <a:buNone/>
            </a:pPr>
            <a:r>
              <a:rPr lang="en-AU" b="1"/>
              <a:t>Sensing (S)</a:t>
            </a:r>
          </a:p>
          <a:p>
            <a:pPr>
              <a:lnSpc>
                <a:spcPct val="90000"/>
              </a:lnSpc>
            </a:pPr>
            <a:r>
              <a:rPr lang="en-AU"/>
              <a:t>Too much emphasis on the here and now may result in missing new possibilities and patterns that emerge from the data </a:t>
            </a:r>
          </a:p>
          <a:p>
            <a:pPr>
              <a:lnSpc>
                <a:spcPct val="90000"/>
              </a:lnSpc>
            </a:pPr>
            <a:r>
              <a:rPr lang="en-AU"/>
              <a:t>Take the time to ask: “What does it all mean?  What are the trends?” </a:t>
            </a:r>
          </a:p>
        </p:txBody>
      </p:sp>
      <p:sp>
        <p:nvSpPr>
          <p:cNvPr id="74756" name="Rectangle 4"/>
          <p:cNvSpPr>
            <a:spLocks noGrp="1" noChangeArrowheads="1"/>
          </p:cNvSpPr>
          <p:nvPr>
            <p:ph type="body" sz="half" idx="2"/>
          </p:nvPr>
        </p:nvSpPr>
        <p:spPr/>
        <p:txBody>
          <a:bodyPr/>
          <a:lstStyle/>
          <a:p>
            <a:pPr>
              <a:lnSpc>
                <a:spcPct val="90000"/>
              </a:lnSpc>
              <a:buFontTx/>
              <a:buNone/>
            </a:pPr>
            <a:r>
              <a:rPr lang="en-AU" b="1"/>
              <a:t>Intuition (I)</a:t>
            </a:r>
          </a:p>
          <a:p>
            <a:pPr>
              <a:lnSpc>
                <a:spcPct val="90000"/>
              </a:lnSpc>
            </a:pPr>
            <a:r>
              <a:rPr lang="en-AU"/>
              <a:t>Too much theory and not enough hand-on action can result in missing the delivery and communication of concrete outcomes</a:t>
            </a:r>
          </a:p>
          <a:p>
            <a:pPr>
              <a:lnSpc>
                <a:spcPct val="90000"/>
              </a:lnSpc>
            </a:pPr>
            <a:r>
              <a:rPr lang="en-AU"/>
              <a:t>Take the time to focus on present needs and think through the details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0"/>
            <a:ext cx="8229600" cy="692150"/>
          </a:xfrm>
        </p:spPr>
        <p:txBody>
          <a:bodyPr/>
          <a:lstStyle/>
          <a:p>
            <a:r>
              <a:rPr lang="en-AU" sz="4000"/>
              <a:t>Thinking (T) Project Type</a:t>
            </a:r>
          </a:p>
        </p:txBody>
      </p:sp>
      <p:sp>
        <p:nvSpPr>
          <p:cNvPr id="68611" name="Rectangle 3"/>
          <p:cNvSpPr>
            <a:spLocks noGrp="1" noChangeArrowheads="1"/>
          </p:cNvSpPr>
          <p:nvPr>
            <p:ph type="body" sz="half" idx="1"/>
          </p:nvPr>
        </p:nvSpPr>
        <p:spPr>
          <a:xfrm>
            <a:off x="0" y="908050"/>
            <a:ext cx="4356100" cy="5949950"/>
          </a:xfrm>
        </p:spPr>
        <p:txBody>
          <a:bodyPr/>
          <a:lstStyle/>
          <a:p>
            <a:pPr>
              <a:lnSpc>
                <a:spcPct val="90000"/>
              </a:lnSpc>
              <a:buFontTx/>
              <a:buNone/>
            </a:pPr>
            <a:r>
              <a:rPr lang="en-AU" sz="2200"/>
              <a:t>Team members may:</a:t>
            </a:r>
          </a:p>
          <a:p>
            <a:pPr>
              <a:lnSpc>
                <a:spcPct val="90000"/>
              </a:lnSpc>
            </a:pPr>
            <a:r>
              <a:rPr lang="en-AU" sz="2200"/>
              <a:t>Use a clear set of objectives criteria for decision making and for making trade-offs in scope, schedule and budget</a:t>
            </a:r>
          </a:p>
          <a:p>
            <a:pPr>
              <a:lnSpc>
                <a:spcPct val="90000"/>
              </a:lnSpc>
            </a:pPr>
            <a:r>
              <a:rPr lang="en-AU" sz="2200"/>
              <a:t>Engage in logical cause-effect analysis with formal decision making tools, particularly in the area of risk management</a:t>
            </a:r>
          </a:p>
          <a:p>
            <a:pPr>
              <a:lnSpc>
                <a:spcPct val="90000"/>
              </a:lnSpc>
            </a:pPr>
            <a:r>
              <a:rPr lang="en-AU" sz="2200"/>
              <a:t>Have a stakeholder management plan but approach stakeholders from a “problem first, people second” perspective</a:t>
            </a:r>
          </a:p>
          <a:p>
            <a:pPr>
              <a:lnSpc>
                <a:spcPct val="90000"/>
              </a:lnSpc>
            </a:pPr>
            <a:r>
              <a:rPr lang="en-AU" sz="2200"/>
              <a:t>Give an impersonal, problem-focused demeanour to the project, encouraging critique and debate</a:t>
            </a:r>
          </a:p>
        </p:txBody>
      </p:sp>
      <p:sp>
        <p:nvSpPr>
          <p:cNvPr id="68612" name="Rectangle 4"/>
          <p:cNvSpPr>
            <a:spLocks noGrp="1" noChangeArrowheads="1"/>
          </p:cNvSpPr>
          <p:nvPr>
            <p:ph type="body" sz="half" idx="2"/>
          </p:nvPr>
        </p:nvSpPr>
        <p:spPr>
          <a:xfrm>
            <a:off x="4284663" y="908050"/>
            <a:ext cx="4859337" cy="5949950"/>
          </a:xfrm>
        </p:spPr>
        <p:txBody>
          <a:bodyPr/>
          <a:lstStyle/>
          <a:p>
            <a:pPr>
              <a:lnSpc>
                <a:spcPct val="85000"/>
              </a:lnSpc>
              <a:buFontTx/>
              <a:buNone/>
            </a:pPr>
            <a:r>
              <a:rPr lang="en-AU" sz="2000"/>
              <a:t>	</a:t>
            </a:r>
            <a:r>
              <a:rPr lang="en-AU" sz="2200"/>
              <a:t>When Thinking is over emphasised members may:</a:t>
            </a:r>
          </a:p>
          <a:p>
            <a:pPr>
              <a:lnSpc>
                <a:spcPct val="85000"/>
              </a:lnSpc>
            </a:pPr>
            <a:r>
              <a:rPr lang="en-AU" sz="2200"/>
              <a:t>Neglect the need to “sell” the project to audiences and may underestimate the impacts of change on the ultimate customers</a:t>
            </a:r>
          </a:p>
          <a:p>
            <a:pPr>
              <a:lnSpc>
                <a:spcPct val="85000"/>
              </a:lnSpc>
            </a:pPr>
            <a:r>
              <a:rPr lang="en-AU" sz="2200"/>
              <a:t>Lump various stakeholders into one group and not acknowledge the specialised interests of distinct audience segments</a:t>
            </a:r>
          </a:p>
          <a:p>
            <a:pPr>
              <a:lnSpc>
                <a:spcPct val="85000"/>
              </a:lnSpc>
            </a:pPr>
            <a:r>
              <a:rPr lang="en-AU" sz="2200"/>
              <a:t>Neglect personal, interpersonal and team development needs of members, risking team dissatisfaction and a lack of connection and team loyalty</a:t>
            </a:r>
          </a:p>
          <a:p>
            <a:pPr>
              <a:lnSpc>
                <a:spcPct val="85000"/>
              </a:lnSpc>
            </a:pPr>
            <a:r>
              <a:rPr lang="en-AU" sz="2200"/>
              <a:t>Fail to align project assignments with team member interests risking having people leave for better opportunities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8313" y="0"/>
            <a:ext cx="8229600" cy="777875"/>
          </a:xfrm>
        </p:spPr>
        <p:txBody>
          <a:bodyPr/>
          <a:lstStyle/>
          <a:p>
            <a:r>
              <a:rPr lang="en-AU"/>
              <a:t>Feeling (F) Project Type</a:t>
            </a:r>
          </a:p>
        </p:txBody>
      </p:sp>
      <p:sp>
        <p:nvSpPr>
          <p:cNvPr id="69635" name="Rectangle 3"/>
          <p:cNvSpPr>
            <a:spLocks noGrp="1" noChangeArrowheads="1"/>
          </p:cNvSpPr>
          <p:nvPr>
            <p:ph type="body" sz="half" idx="1"/>
          </p:nvPr>
        </p:nvSpPr>
        <p:spPr>
          <a:xfrm>
            <a:off x="0" y="981075"/>
            <a:ext cx="4787900" cy="5876925"/>
          </a:xfrm>
        </p:spPr>
        <p:txBody>
          <a:bodyPr/>
          <a:lstStyle/>
          <a:p>
            <a:pPr>
              <a:lnSpc>
                <a:spcPct val="90000"/>
              </a:lnSpc>
              <a:buFontTx/>
              <a:buNone/>
            </a:pPr>
            <a:r>
              <a:rPr lang="en-AU" sz="2200"/>
              <a:t>Team members may:</a:t>
            </a:r>
          </a:p>
          <a:p>
            <a:pPr>
              <a:lnSpc>
                <a:spcPct val="90000"/>
              </a:lnSpc>
            </a:pPr>
            <a:r>
              <a:rPr lang="en-AU" sz="2200"/>
              <a:t>Engage in congenial discussions that stress inclusion, collaboration and consensus building</a:t>
            </a:r>
          </a:p>
          <a:p>
            <a:pPr>
              <a:lnSpc>
                <a:spcPct val="90000"/>
              </a:lnSpc>
            </a:pPr>
            <a:r>
              <a:rPr lang="en-AU" sz="2200"/>
              <a:t>Engage in decision making that is customer and team centred and that differentiates between stakeholder groups</a:t>
            </a:r>
          </a:p>
          <a:p>
            <a:pPr>
              <a:lnSpc>
                <a:spcPct val="90000"/>
              </a:lnSpc>
            </a:pPr>
            <a:r>
              <a:rPr lang="en-AU" sz="2200"/>
              <a:t>Determine project assignments in part by professional development interests and what team members like to do </a:t>
            </a:r>
          </a:p>
          <a:p>
            <a:pPr>
              <a:lnSpc>
                <a:spcPct val="90000"/>
              </a:lnSpc>
            </a:pPr>
            <a:r>
              <a:rPr lang="en-AU" sz="2200"/>
              <a:t>Be unlikely to embrace risk management as a practice, and may avoid topics that likely involve conflict or blame external parties to shift the conflict elsewhere </a:t>
            </a:r>
          </a:p>
        </p:txBody>
      </p:sp>
      <p:sp>
        <p:nvSpPr>
          <p:cNvPr id="69636" name="Rectangle 4"/>
          <p:cNvSpPr>
            <a:spLocks noGrp="1" noChangeArrowheads="1"/>
          </p:cNvSpPr>
          <p:nvPr>
            <p:ph type="body" sz="half" idx="2"/>
          </p:nvPr>
        </p:nvSpPr>
        <p:spPr>
          <a:xfrm>
            <a:off x="4500563" y="908050"/>
            <a:ext cx="4643437" cy="5949950"/>
          </a:xfrm>
        </p:spPr>
        <p:txBody>
          <a:bodyPr/>
          <a:lstStyle/>
          <a:p>
            <a:pPr>
              <a:lnSpc>
                <a:spcPct val="80000"/>
              </a:lnSpc>
              <a:buFontTx/>
              <a:buNone/>
            </a:pPr>
            <a:r>
              <a:rPr lang="en-AU" sz="2000"/>
              <a:t>	</a:t>
            </a:r>
            <a:r>
              <a:rPr lang="en-AU" sz="2200"/>
              <a:t>When Feeling is over emphasised members may:</a:t>
            </a:r>
          </a:p>
          <a:p>
            <a:pPr>
              <a:lnSpc>
                <a:spcPct val="80000"/>
              </a:lnSpc>
            </a:pPr>
            <a:r>
              <a:rPr lang="en-AU" sz="2200"/>
              <a:t>Consider team cohesion to be a measure of project success overall – result in discouraging dissent risking the loss of better outcomes through debate and even conflict</a:t>
            </a:r>
          </a:p>
          <a:p>
            <a:pPr>
              <a:lnSpc>
                <a:spcPct val="80000"/>
              </a:lnSpc>
            </a:pPr>
            <a:r>
              <a:rPr lang="en-AU" sz="2200"/>
              <a:t>Make decisions on the premise that the project is unsuccessful if the sponsors and users aren’t happy.  - Scope creep trying to please everyone</a:t>
            </a:r>
          </a:p>
          <a:p>
            <a:pPr>
              <a:lnSpc>
                <a:spcPct val="80000"/>
              </a:lnSpc>
            </a:pPr>
            <a:r>
              <a:rPr lang="en-AU" sz="2200"/>
              <a:t>Deliver against the desires of a representative user rather than objective specification driven by project scope and resources</a:t>
            </a:r>
          </a:p>
          <a:p>
            <a:pPr>
              <a:lnSpc>
                <a:spcPct val="80000"/>
              </a:lnSpc>
            </a:pPr>
            <a:r>
              <a:rPr lang="en-AU" sz="2200"/>
              <a:t>Avoid assigning unpleasant tasks, leaving important actions undone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274638"/>
            <a:ext cx="9144000" cy="1143000"/>
          </a:xfrm>
        </p:spPr>
        <p:txBody>
          <a:bodyPr/>
          <a:lstStyle/>
          <a:p>
            <a:r>
              <a:rPr lang="en-AU" sz="4000"/>
              <a:t>Primary Risk and Possible Response</a:t>
            </a:r>
          </a:p>
        </p:txBody>
      </p:sp>
      <p:sp>
        <p:nvSpPr>
          <p:cNvPr id="75779" name="Rectangle 3"/>
          <p:cNvSpPr>
            <a:spLocks noGrp="1" noChangeArrowheads="1"/>
          </p:cNvSpPr>
          <p:nvPr>
            <p:ph type="body" sz="half" idx="1"/>
          </p:nvPr>
        </p:nvSpPr>
        <p:spPr/>
        <p:txBody>
          <a:bodyPr/>
          <a:lstStyle/>
          <a:p>
            <a:pPr>
              <a:lnSpc>
                <a:spcPct val="90000"/>
              </a:lnSpc>
              <a:buFontTx/>
              <a:buNone/>
            </a:pPr>
            <a:r>
              <a:rPr lang="en-AU" b="1"/>
              <a:t>Thinking (T)</a:t>
            </a:r>
          </a:p>
          <a:p>
            <a:pPr>
              <a:lnSpc>
                <a:spcPct val="90000"/>
              </a:lnSpc>
            </a:pPr>
            <a:r>
              <a:rPr lang="en-AU"/>
              <a:t>Focusing too much on the product may result in ignoring people’s needs</a:t>
            </a:r>
          </a:p>
          <a:p>
            <a:pPr>
              <a:lnSpc>
                <a:spcPct val="90000"/>
              </a:lnSpc>
            </a:pPr>
            <a:r>
              <a:rPr lang="en-AU"/>
              <a:t>Ask how both team members and customers might perceive decisions and directions </a:t>
            </a:r>
          </a:p>
        </p:txBody>
      </p:sp>
      <p:sp>
        <p:nvSpPr>
          <p:cNvPr id="75780" name="Rectangle 4"/>
          <p:cNvSpPr>
            <a:spLocks noGrp="1" noChangeArrowheads="1"/>
          </p:cNvSpPr>
          <p:nvPr>
            <p:ph type="body" sz="half" idx="2"/>
          </p:nvPr>
        </p:nvSpPr>
        <p:spPr/>
        <p:txBody>
          <a:bodyPr/>
          <a:lstStyle/>
          <a:p>
            <a:pPr>
              <a:lnSpc>
                <a:spcPct val="90000"/>
              </a:lnSpc>
              <a:buFontTx/>
              <a:buNone/>
            </a:pPr>
            <a:r>
              <a:rPr lang="en-AU" b="1"/>
              <a:t>Feeling (F)</a:t>
            </a:r>
          </a:p>
          <a:p>
            <a:pPr>
              <a:lnSpc>
                <a:spcPct val="90000"/>
              </a:lnSpc>
            </a:pPr>
            <a:r>
              <a:rPr lang="en-AU"/>
              <a:t>Focusing too much on the people may result in ignoring tough trade-offs</a:t>
            </a:r>
          </a:p>
          <a:p>
            <a:pPr>
              <a:lnSpc>
                <a:spcPct val="90000"/>
              </a:lnSpc>
            </a:pPr>
            <a:r>
              <a:rPr lang="en-AU"/>
              <a:t>Ask how team members would decide if they weren’t concerned about what other people think and feel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68313" y="0"/>
            <a:ext cx="8229600" cy="777875"/>
          </a:xfrm>
        </p:spPr>
        <p:txBody>
          <a:bodyPr/>
          <a:lstStyle/>
          <a:p>
            <a:r>
              <a:rPr lang="en-AU"/>
              <a:t>Judging (J) Project Type</a:t>
            </a:r>
          </a:p>
        </p:txBody>
      </p:sp>
      <p:sp>
        <p:nvSpPr>
          <p:cNvPr id="70659" name="Rectangle 3"/>
          <p:cNvSpPr>
            <a:spLocks noGrp="1" noChangeArrowheads="1"/>
          </p:cNvSpPr>
          <p:nvPr>
            <p:ph type="body" sz="half" idx="1"/>
          </p:nvPr>
        </p:nvSpPr>
        <p:spPr>
          <a:xfrm>
            <a:off x="0" y="981075"/>
            <a:ext cx="3635375" cy="5876925"/>
          </a:xfrm>
        </p:spPr>
        <p:txBody>
          <a:bodyPr/>
          <a:lstStyle/>
          <a:p>
            <a:pPr>
              <a:lnSpc>
                <a:spcPct val="90000"/>
              </a:lnSpc>
              <a:buFontTx/>
              <a:buNone/>
            </a:pPr>
            <a:r>
              <a:rPr lang="en-AU" sz="2200"/>
              <a:t>Team members may:</a:t>
            </a:r>
          </a:p>
          <a:p>
            <a:pPr>
              <a:lnSpc>
                <a:spcPct val="90000"/>
              </a:lnSpc>
            </a:pPr>
            <a:r>
              <a:rPr lang="en-AU" sz="2200"/>
              <a:t>Use the work breakdown schedule (WBS) as a central management tool</a:t>
            </a:r>
          </a:p>
          <a:p>
            <a:pPr>
              <a:lnSpc>
                <a:spcPct val="90000"/>
              </a:lnSpc>
            </a:pPr>
            <a:r>
              <a:rPr lang="en-AU" sz="2200"/>
              <a:t>Generally begin and end meetings on time and govern them through an agenda</a:t>
            </a:r>
          </a:p>
          <a:p>
            <a:pPr>
              <a:lnSpc>
                <a:spcPct val="90000"/>
              </a:lnSpc>
            </a:pPr>
            <a:r>
              <a:rPr lang="en-AU" sz="2200"/>
              <a:t>Conduct project discussions that seem more decision driven than process driven</a:t>
            </a:r>
          </a:p>
          <a:p>
            <a:pPr>
              <a:lnSpc>
                <a:spcPct val="90000"/>
              </a:lnSpc>
            </a:pPr>
            <a:r>
              <a:rPr lang="en-AU" sz="2200"/>
              <a:t>Attempt to even out the pace of work over time to avoid the need for a last minute rush of activity</a:t>
            </a:r>
          </a:p>
        </p:txBody>
      </p:sp>
      <p:sp>
        <p:nvSpPr>
          <p:cNvPr id="70660" name="Rectangle 4"/>
          <p:cNvSpPr>
            <a:spLocks noGrp="1" noChangeArrowheads="1"/>
          </p:cNvSpPr>
          <p:nvPr>
            <p:ph type="body" sz="half" idx="2"/>
          </p:nvPr>
        </p:nvSpPr>
        <p:spPr>
          <a:xfrm>
            <a:off x="4067175" y="908050"/>
            <a:ext cx="5076825" cy="5949950"/>
          </a:xfrm>
        </p:spPr>
        <p:txBody>
          <a:bodyPr/>
          <a:lstStyle/>
          <a:p>
            <a:pPr>
              <a:lnSpc>
                <a:spcPct val="90000"/>
              </a:lnSpc>
              <a:buFontTx/>
              <a:buNone/>
            </a:pPr>
            <a:r>
              <a:rPr lang="en-AU" sz="2000"/>
              <a:t>	</a:t>
            </a:r>
            <a:r>
              <a:rPr lang="en-AU" sz="2200"/>
              <a:t>When Judging is over emphasised members may:</a:t>
            </a:r>
          </a:p>
          <a:p>
            <a:pPr>
              <a:lnSpc>
                <a:spcPct val="90000"/>
              </a:lnSpc>
            </a:pPr>
            <a:r>
              <a:rPr lang="en-AU" sz="2200"/>
              <a:t>See project management as an end unto itself, where management activities overtake quality and content</a:t>
            </a:r>
          </a:p>
          <a:p>
            <a:pPr>
              <a:lnSpc>
                <a:spcPct val="90000"/>
              </a:lnSpc>
            </a:pPr>
            <a:r>
              <a:rPr lang="en-AU" sz="2200"/>
              <a:t>Discourage innovation (intentionally or not) by overemphasising adherence to schedule and the desire for minimised risk</a:t>
            </a:r>
          </a:p>
          <a:p>
            <a:pPr>
              <a:lnSpc>
                <a:spcPct val="90000"/>
              </a:lnSpc>
            </a:pPr>
            <a:r>
              <a:rPr lang="en-AU" sz="2200"/>
              <a:t>Appear rigid and inflexible to customer groups resulting in questions about whether they are listening to audiences</a:t>
            </a:r>
          </a:p>
          <a:p>
            <a:pPr>
              <a:lnSpc>
                <a:spcPct val="90000"/>
              </a:lnSpc>
            </a:pPr>
            <a:r>
              <a:rPr lang="en-AU" sz="2200"/>
              <a:t>Inadvertently encourage scope creep by making statements that sound like decisions but really aren’t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0"/>
            <a:ext cx="8229600" cy="908050"/>
          </a:xfrm>
        </p:spPr>
        <p:txBody>
          <a:bodyPr/>
          <a:lstStyle/>
          <a:p>
            <a:r>
              <a:rPr lang="en-AU"/>
              <a:t>Perceiving (P) Project Type</a:t>
            </a:r>
          </a:p>
        </p:txBody>
      </p:sp>
      <p:sp>
        <p:nvSpPr>
          <p:cNvPr id="71683" name="Rectangle 3"/>
          <p:cNvSpPr>
            <a:spLocks noGrp="1" noChangeArrowheads="1"/>
          </p:cNvSpPr>
          <p:nvPr>
            <p:ph type="body" sz="half" idx="1"/>
          </p:nvPr>
        </p:nvSpPr>
        <p:spPr>
          <a:xfrm>
            <a:off x="0" y="836613"/>
            <a:ext cx="4140200" cy="6021387"/>
          </a:xfrm>
        </p:spPr>
        <p:txBody>
          <a:bodyPr/>
          <a:lstStyle/>
          <a:p>
            <a:pPr>
              <a:lnSpc>
                <a:spcPct val="90000"/>
              </a:lnSpc>
              <a:buFontTx/>
              <a:buNone/>
            </a:pPr>
            <a:r>
              <a:rPr lang="en-AU" sz="2200"/>
              <a:t>Team members may:</a:t>
            </a:r>
          </a:p>
          <a:p>
            <a:pPr>
              <a:lnSpc>
                <a:spcPct val="90000"/>
              </a:lnSpc>
            </a:pPr>
            <a:r>
              <a:rPr lang="en-AU" sz="2200"/>
              <a:t>Treat the WBS if one exists as a guideline – open to change as work proceeds</a:t>
            </a:r>
          </a:p>
          <a:p>
            <a:pPr>
              <a:lnSpc>
                <a:spcPct val="90000"/>
              </a:lnSpc>
            </a:pPr>
            <a:r>
              <a:rPr lang="en-AU" sz="2200"/>
              <a:t>Proceeds with projects that weren’t formally chartered but rather emerged from ongoing operations or other efforts ad became their own entity</a:t>
            </a:r>
          </a:p>
          <a:p>
            <a:pPr>
              <a:lnSpc>
                <a:spcPct val="90000"/>
              </a:lnSpc>
            </a:pPr>
            <a:r>
              <a:rPr lang="en-AU" sz="2200"/>
              <a:t>Appear generally comfortable with uncertainty – knowing it is business as usual anyway – and open to evolving needs as the project unfolds</a:t>
            </a:r>
          </a:p>
          <a:p>
            <a:pPr>
              <a:lnSpc>
                <a:spcPct val="90000"/>
              </a:lnSpc>
            </a:pPr>
            <a:r>
              <a:rPr lang="en-AU" sz="2200"/>
              <a:t>Experience intense periods of production and effort prior to key deadlines and delivery dates</a:t>
            </a:r>
          </a:p>
        </p:txBody>
      </p:sp>
      <p:sp>
        <p:nvSpPr>
          <p:cNvPr id="71684" name="Rectangle 4"/>
          <p:cNvSpPr>
            <a:spLocks noGrp="1" noChangeArrowheads="1"/>
          </p:cNvSpPr>
          <p:nvPr>
            <p:ph type="body" sz="half" idx="2"/>
          </p:nvPr>
        </p:nvSpPr>
        <p:spPr>
          <a:xfrm>
            <a:off x="3779838" y="836613"/>
            <a:ext cx="5364162" cy="6021387"/>
          </a:xfrm>
        </p:spPr>
        <p:txBody>
          <a:bodyPr/>
          <a:lstStyle/>
          <a:p>
            <a:pPr>
              <a:lnSpc>
                <a:spcPct val="85000"/>
              </a:lnSpc>
              <a:buFontTx/>
              <a:buNone/>
            </a:pPr>
            <a:r>
              <a:rPr lang="en-AU" sz="1400"/>
              <a:t>	</a:t>
            </a:r>
            <a:r>
              <a:rPr lang="en-AU" sz="2200"/>
              <a:t>When Perceiving is over emphasised members may:</a:t>
            </a:r>
          </a:p>
          <a:p>
            <a:pPr>
              <a:lnSpc>
                <a:spcPct val="85000"/>
              </a:lnSpc>
            </a:pPr>
            <a:r>
              <a:rPr lang="en-AU" sz="2200"/>
              <a:t>See the process and learning aspect of the project as being as important as its outcome, resulting in the product or service never actually being delivered</a:t>
            </a:r>
          </a:p>
          <a:p>
            <a:pPr>
              <a:lnSpc>
                <a:spcPct val="85000"/>
              </a:lnSpc>
            </a:pPr>
            <a:r>
              <a:rPr lang="en-AU" sz="2200"/>
              <a:t>Take action without overly stating the decision to proceed leading to confusion and questions about how a decision was made and who made it</a:t>
            </a:r>
          </a:p>
          <a:p>
            <a:pPr>
              <a:lnSpc>
                <a:spcPct val="85000"/>
              </a:lnSpc>
            </a:pPr>
            <a:r>
              <a:rPr lang="en-AU" sz="2200"/>
              <a:t>Be perceived by stakeholders as chaotic and disorganised which may lead to concerns about their ability to deliver </a:t>
            </a:r>
          </a:p>
          <a:p>
            <a:pPr>
              <a:lnSpc>
                <a:spcPct val="85000"/>
              </a:lnSpc>
            </a:pPr>
            <a:r>
              <a:rPr lang="en-AU" sz="2200"/>
              <a:t>Explore so many different options for filling the requirements that none can be completed before time and resources run-out possibly resulting in scope creep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74638"/>
            <a:ext cx="9144000" cy="1143000"/>
          </a:xfrm>
        </p:spPr>
        <p:txBody>
          <a:bodyPr/>
          <a:lstStyle/>
          <a:p>
            <a:r>
              <a:rPr lang="en-AU" sz="4000"/>
              <a:t>Primary Risk and Possible Response</a:t>
            </a:r>
          </a:p>
        </p:txBody>
      </p:sp>
      <p:sp>
        <p:nvSpPr>
          <p:cNvPr id="76803" name="Rectangle 3"/>
          <p:cNvSpPr>
            <a:spLocks noGrp="1" noChangeArrowheads="1"/>
          </p:cNvSpPr>
          <p:nvPr>
            <p:ph type="body" sz="half" idx="1"/>
          </p:nvPr>
        </p:nvSpPr>
        <p:spPr>
          <a:xfrm>
            <a:off x="457200" y="1600200"/>
            <a:ext cx="4038600" cy="4852988"/>
          </a:xfrm>
        </p:spPr>
        <p:txBody>
          <a:bodyPr/>
          <a:lstStyle/>
          <a:p>
            <a:pPr>
              <a:buFontTx/>
              <a:buNone/>
            </a:pPr>
            <a:r>
              <a:rPr lang="en-AU" b="1"/>
              <a:t>Judging (J)</a:t>
            </a:r>
          </a:p>
          <a:p>
            <a:r>
              <a:rPr lang="en-AU"/>
              <a:t>The team may ignore vital new information and resist tasks that add time now but save time later</a:t>
            </a:r>
          </a:p>
          <a:p>
            <a:r>
              <a:rPr lang="en-AU"/>
              <a:t>Ask what buffers will allow for new information and needs </a:t>
            </a:r>
          </a:p>
        </p:txBody>
      </p:sp>
      <p:sp>
        <p:nvSpPr>
          <p:cNvPr id="76804" name="Rectangle 4"/>
          <p:cNvSpPr>
            <a:spLocks noGrp="1" noChangeArrowheads="1"/>
          </p:cNvSpPr>
          <p:nvPr>
            <p:ph type="body" sz="half" idx="2"/>
          </p:nvPr>
        </p:nvSpPr>
        <p:spPr/>
        <p:txBody>
          <a:bodyPr/>
          <a:lstStyle/>
          <a:p>
            <a:pPr>
              <a:buFontTx/>
              <a:buNone/>
            </a:pPr>
            <a:r>
              <a:rPr lang="en-AU" b="1"/>
              <a:t>Perceiving (P)</a:t>
            </a:r>
          </a:p>
          <a:p>
            <a:r>
              <a:rPr lang="en-AU"/>
              <a:t>The team may jeopardise the future completion of the project by exploring new options now</a:t>
            </a:r>
          </a:p>
          <a:p>
            <a:r>
              <a:rPr lang="en-AU"/>
              <a:t>Reduce the number of options to help push for closure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0" y="274638"/>
            <a:ext cx="9144000" cy="1143000"/>
          </a:xfrm>
        </p:spPr>
        <p:txBody>
          <a:bodyPr/>
          <a:lstStyle/>
          <a:p>
            <a:r>
              <a:rPr lang="en-AU" sz="3600"/>
              <a:t>Personality Preferences and Project Teams</a:t>
            </a:r>
          </a:p>
        </p:txBody>
      </p:sp>
      <p:sp>
        <p:nvSpPr>
          <p:cNvPr id="63491" name="Rectangle 3"/>
          <p:cNvSpPr>
            <a:spLocks noGrp="1" noChangeArrowheads="1"/>
          </p:cNvSpPr>
          <p:nvPr>
            <p:ph type="body" idx="1"/>
          </p:nvPr>
        </p:nvSpPr>
        <p:spPr/>
        <p:txBody>
          <a:bodyPr/>
          <a:lstStyle/>
          <a:p>
            <a:r>
              <a:rPr lang="en-AU" sz="2800"/>
              <a:t>Effective projects are ones whose team members recognise and maximise the benefits of their preferences while also integrating opposite preferences into project operations and processes</a:t>
            </a:r>
          </a:p>
          <a:p>
            <a:r>
              <a:rPr lang="en-AU" sz="2800"/>
              <a:t>Most effective project teams both recognise and balance all eight preferences mitigating the risks that can come from over- relying on any one preference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AU"/>
              <a:t>Program / Project Definitions</a:t>
            </a:r>
          </a:p>
        </p:txBody>
      </p:sp>
      <p:sp>
        <p:nvSpPr>
          <p:cNvPr id="23555" name="Rectangle 3"/>
          <p:cNvSpPr>
            <a:spLocks noGrp="1" noChangeArrowheads="1"/>
          </p:cNvSpPr>
          <p:nvPr>
            <p:ph type="body" idx="1"/>
          </p:nvPr>
        </p:nvSpPr>
        <p:spPr>
          <a:xfrm>
            <a:off x="457200" y="1600200"/>
            <a:ext cx="8686800" cy="5257800"/>
          </a:xfrm>
        </p:spPr>
        <p:txBody>
          <a:bodyPr/>
          <a:lstStyle/>
          <a:p>
            <a:pPr>
              <a:buFontTx/>
              <a:buNone/>
            </a:pPr>
            <a:r>
              <a:rPr lang="en-AU" sz="2800"/>
              <a:t>	</a:t>
            </a:r>
            <a:r>
              <a:rPr lang="en-AU" sz="2800" b="1"/>
              <a:t>Program</a:t>
            </a:r>
            <a:r>
              <a:rPr lang="en-AU" sz="2800"/>
              <a:t>:	Any set of procedures, activities, resources and /or management strategies designed to achieve some common goal(s) or objectives.  </a:t>
            </a:r>
            <a:r>
              <a:rPr lang="en-AU" sz="2400"/>
              <a:t>Note that no arbitrary limit is set on how wide or narrow the procedures, activities (etc.) have to be.  The interests of the observer set the boundaries of the program at a particular time.</a:t>
            </a:r>
          </a:p>
          <a:p>
            <a:pPr>
              <a:buFontTx/>
              <a:buNone/>
            </a:pPr>
            <a:r>
              <a:rPr lang="en-AU" sz="2800"/>
              <a:t>	</a:t>
            </a:r>
            <a:r>
              <a:rPr lang="en-AU" sz="2800" b="1"/>
              <a:t>Project</a:t>
            </a:r>
            <a:r>
              <a:rPr lang="en-AU" sz="2800"/>
              <a:t>: a temporary endeavour undertaken to create a unique product or service – outcome driven, the ultimate product or service assessed against performance measures that determines project success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274638"/>
            <a:ext cx="9144000" cy="1143000"/>
          </a:xfrm>
        </p:spPr>
        <p:txBody>
          <a:bodyPr/>
          <a:lstStyle/>
          <a:p>
            <a:r>
              <a:rPr lang="en-AU" sz="4000"/>
              <a:t>Defining Program / Project Evaluation</a:t>
            </a:r>
          </a:p>
        </p:txBody>
      </p:sp>
      <p:sp>
        <p:nvSpPr>
          <p:cNvPr id="24579" name="Rectangle 3"/>
          <p:cNvSpPr>
            <a:spLocks noGrp="1" noChangeArrowheads="1"/>
          </p:cNvSpPr>
          <p:nvPr>
            <p:ph type="body" sz="half" idx="1"/>
          </p:nvPr>
        </p:nvSpPr>
        <p:spPr>
          <a:xfrm>
            <a:off x="323850" y="1412875"/>
            <a:ext cx="3743325" cy="5445125"/>
          </a:xfrm>
        </p:spPr>
        <p:txBody>
          <a:bodyPr/>
          <a:lstStyle/>
          <a:p>
            <a:pPr>
              <a:lnSpc>
                <a:spcPct val="90000"/>
              </a:lnSpc>
              <a:buFontTx/>
              <a:buNone/>
            </a:pPr>
            <a:r>
              <a:rPr lang="en-AU" sz="2400"/>
              <a:t>	The process of making judgements about a program’s or project’s </a:t>
            </a:r>
          </a:p>
          <a:p>
            <a:pPr>
              <a:lnSpc>
                <a:spcPct val="90000"/>
              </a:lnSpc>
            </a:pPr>
            <a:r>
              <a:rPr lang="en-AU" sz="2400"/>
              <a:t>appropriateness </a:t>
            </a:r>
          </a:p>
          <a:p>
            <a:pPr>
              <a:lnSpc>
                <a:spcPct val="90000"/>
              </a:lnSpc>
            </a:pPr>
            <a:r>
              <a:rPr lang="en-AU" sz="2400"/>
              <a:t>effectiveness </a:t>
            </a:r>
          </a:p>
          <a:p>
            <a:pPr>
              <a:lnSpc>
                <a:spcPct val="90000"/>
              </a:lnSpc>
            </a:pPr>
            <a:r>
              <a:rPr lang="en-AU" sz="2400"/>
              <a:t>efficiency</a:t>
            </a:r>
          </a:p>
          <a:p>
            <a:pPr>
              <a:lnSpc>
                <a:spcPct val="90000"/>
              </a:lnSpc>
            </a:pPr>
            <a:r>
              <a:rPr lang="en-AU" sz="2400"/>
              <a:t>objectives</a:t>
            </a:r>
          </a:p>
          <a:p>
            <a:pPr>
              <a:lnSpc>
                <a:spcPct val="90000"/>
              </a:lnSpc>
            </a:pPr>
            <a:r>
              <a:rPr lang="en-AU" sz="2400"/>
              <a:t>client needs</a:t>
            </a:r>
          </a:p>
          <a:p>
            <a:pPr>
              <a:lnSpc>
                <a:spcPct val="90000"/>
              </a:lnSpc>
            </a:pPr>
            <a:r>
              <a:rPr lang="en-AU" sz="2400"/>
              <a:t>procedures</a:t>
            </a:r>
          </a:p>
          <a:p>
            <a:pPr>
              <a:lnSpc>
                <a:spcPct val="90000"/>
              </a:lnSpc>
            </a:pPr>
            <a:r>
              <a:rPr lang="en-AU" sz="2400"/>
              <a:t>activities</a:t>
            </a:r>
          </a:p>
          <a:p>
            <a:pPr>
              <a:lnSpc>
                <a:spcPct val="90000"/>
              </a:lnSpc>
            </a:pPr>
            <a:r>
              <a:rPr lang="en-AU" sz="2400"/>
              <a:t>resources</a:t>
            </a:r>
          </a:p>
          <a:p>
            <a:pPr>
              <a:lnSpc>
                <a:spcPct val="90000"/>
              </a:lnSpc>
            </a:pPr>
            <a:r>
              <a:rPr lang="en-AU" sz="2400"/>
              <a:t>management strategies</a:t>
            </a:r>
          </a:p>
          <a:p>
            <a:pPr>
              <a:lnSpc>
                <a:spcPct val="90000"/>
              </a:lnSpc>
            </a:pPr>
            <a:r>
              <a:rPr lang="en-AU" sz="2400"/>
              <a:t>outcomes</a:t>
            </a:r>
          </a:p>
        </p:txBody>
      </p:sp>
      <p:sp>
        <p:nvSpPr>
          <p:cNvPr id="24580" name="Rectangle 4"/>
          <p:cNvSpPr>
            <a:spLocks noGrp="1" noChangeArrowheads="1"/>
          </p:cNvSpPr>
          <p:nvPr>
            <p:ph type="body" sz="half" idx="2"/>
          </p:nvPr>
        </p:nvSpPr>
        <p:spPr>
          <a:xfrm>
            <a:off x="4427538" y="1341438"/>
            <a:ext cx="4716462" cy="5516562"/>
          </a:xfrm>
        </p:spPr>
        <p:txBody>
          <a:bodyPr/>
          <a:lstStyle/>
          <a:p>
            <a:r>
              <a:rPr lang="en-AU" sz="2400" b="1"/>
              <a:t>APPROPRIATENESS</a:t>
            </a:r>
            <a:r>
              <a:rPr lang="en-AU" sz="2400"/>
              <a:t> – </a:t>
            </a:r>
            <a:br>
              <a:rPr lang="en-AU" sz="2400"/>
            </a:br>
            <a:r>
              <a:rPr lang="en-AU" sz="2400"/>
              <a:t>Does the project or program objectives address client needs and are project or program operations acceptable to clients?</a:t>
            </a:r>
            <a:endParaRPr lang="en-AU" sz="2400" b="1"/>
          </a:p>
          <a:p>
            <a:r>
              <a:rPr lang="en-AU" sz="2400" b="1"/>
              <a:t>EFFECTIVENESS</a:t>
            </a:r>
            <a:r>
              <a:rPr lang="en-AU" sz="2400"/>
              <a:t> - Did the project or program achieve its results or outcomes and cause the desired impact?</a:t>
            </a:r>
            <a:endParaRPr lang="en-AU" sz="2400" b="1"/>
          </a:p>
          <a:p>
            <a:r>
              <a:rPr lang="en-AU" sz="2400" b="1"/>
              <a:t>EFFICIENCY</a:t>
            </a:r>
            <a:r>
              <a:rPr lang="en-AU" sz="2400"/>
              <a:t> - Did the project or program make efficient use of resources - can outputs be achieved more cheaply?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274638"/>
            <a:ext cx="9144000" cy="1143000"/>
          </a:xfrm>
        </p:spPr>
        <p:txBody>
          <a:bodyPr/>
          <a:lstStyle/>
          <a:p>
            <a:r>
              <a:rPr lang="en-AU" sz="4000"/>
              <a:t>Project Management and Evaluation</a:t>
            </a:r>
          </a:p>
        </p:txBody>
      </p:sp>
      <p:sp>
        <p:nvSpPr>
          <p:cNvPr id="26627" name="Rectangle 3"/>
          <p:cNvSpPr>
            <a:spLocks noGrp="1" noChangeArrowheads="1"/>
          </p:cNvSpPr>
          <p:nvPr>
            <p:ph type="body" idx="1"/>
          </p:nvPr>
        </p:nvSpPr>
        <p:spPr>
          <a:xfrm>
            <a:off x="457200" y="1600200"/>
            <a:ext cx="8686800" cy="5257800"/>
          </a:xfrm>
        </p:spPr>
        <p:txBody>
          <a:bodyPr/>
          <a:lstStyle/>
          <a:p>
            <a:pPr>
              <a:buFontTx/>
              <a:buNone/>
            </a:pPr>
            <a:r>
              <a:rPr lang="en-AU" sz="2800"/>
              <a:t>	Evaluations of program or projects are usually conducted as a project with the following features:</a:t>
            </a:r>
          </a:p>
          <a:p>
            <a:r>
              <a:rPr lang="en-AU" sz="2800"/>
              <a:t>Every project has a definite beginning and a definite end</a:t>
            </a:r>
          </a:p>
          <a:p>
            <a:r>
              <a:rPr lang="en-AU" sz="2800"/>
              <a:t>Projects desired product or service is different in some way from other products and services that the organisation produces</a:t>
            </a:r>
          </a:p>
          <a:p>
            <a:r>
              <a:rPr lang="en-AU" sz="2800"/>
              <a:t>A project team seldom outlives the project – once the project has been completed, the team is disbanded and members move on to other projects and other teams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AU" sz="4000"/>
              <a:t>Evaluation Project Management (1)</a:t>
            </a:r>
          </a:p>
        </p:txBody>
      </p:sp>
      <p:sp>
        <p:nvSpPr>
          <p:cNvPr id="29699" name="Rectangle 3"/>
          <p:cNvSpPr>
            <a:spLocks noGrp="1" noChangeArrowheads="1"/>
          </p:cNvSpPr>
          <p:nvPr>
            <p:ph type="body" idx="1"/>
          </p:nvPr>
        </p:nvSpPr>
        <p:spPr>
          <a:xfrm>
            <a:off x="457200" y="1600200"/>
            <a:ext cx="8686800" cy="5257800"/>
          </a:xfrm>
        </p:spPr>
        <p:txBody>
          <a:bodyPr/>
          <a:lstStyle/>
          <a:p>
            <a:pPr>
              <a:buFontTx/>
              <a:buNone/>
            </a:pPr>
            <a:r>
              <a:rPr lang="en-AU" b="1"/>
              <a:t>Initiation Phase</a:t>
            </a:r>
          </a:p>
          <a:p>
            <a:r>
              <a:rPr lang="en-AU"/>
              <a:t>The project is defined and authorised and generally results in a project charter, a needs statement, and outcome measures</a:t>
            </a:r>
          </a:p>
          <a:p>
            <a:r>
              <a:rPr lang="en-AU"/>
              <a:t>Often handled by the project sponsors – those who are commissioning the project – who also select the project manager</a:t>
            </a:r>
          </a:p>
          <a:p>
            <a:r>
              <a:rPr lang="en-AU"/>
              <a:t>Deliverable: Project charter establishes the mission, driving goals, scope, boundaries and objectives of the project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sz="4000"/>
              <a:t>Evaluation Project Management (2)</a:t>
            </a:r>
          </a:p>
        </p:txBody>
      </p:sp>
      <p:sp>
        <p:nvSpPr>
          <p:cNvPr id="30723" name="Rectangle 3"/>
          <p:cNvSpPr>
            <a:spLocks noGrp="1" noChangeArrowheads="1"/>
          </p:cNvSpPr>
          <p:nvPr>
            <p:ph type="body" idx="1"/>
          </p:nvPr>
        </p:nvSpPr>
        <p:spPr>
          <a:xfrm>
            <a:off x="457200" y="1600200"/>
            <a:ext cx="8686800" cy="5257800"/>
          </a:xfrm>
        </p:spPr>
        <p:txBody>
          <a:bodyPr/>
          <a:lstStyle/>
          <a:p>
            <a:pPr>
              <a:buFontTx/>
              <a:buNone/>
            </a:pPr>
            <a:r>
              <a:rPr lang="en-AU" sz="2800" b="1"/>
              <a:t>Planning Phase</a:t>
            </a:r>
          </a:p>
          <a:p>
            <a:r>
              <a:rPr lang="en-AU" sz="2800"/>
              <a:t>The team translates the charter or needs statement into a project plan with milestones, tasks schedule, and resource assignments</a:t>
            </a:r>
          </a:p>
          <a:p>
            <a:r>
              <a:rPr lang="en-AU" sz="2800"/>
              <a:t>The project team is usually selected and responsibilities are assigned during this phase</a:t>
            </a:r>
          </a:p>
          <a:p>
            <a:r>
              <a:rPr lang="en-AU" sz="2800"/>
              <a:t>Deliverables: Project management Plan and Work Breakdown Structure – outlines tasks, activities and deliverables;  the resources assigned against them the time projected to complete each; and the milestone deliverable that will result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922337"/>
          </a:xfrm>
        </p:spPr>
        <p:txBody>
          <a:bodyPr/>
          <a:lstStyle/>
          <a:p>
            <a:r>
              <a:rPr lang="en-AU" sz="4000"/>
              <a:t>Evaluation Project Management (3)</a:t>
            </a:r>
          </a:p>
        </p:txBody>
      </p:sp>
      <p:sp>
        <p:nvSpPr>
          <p:cNvPr id="31747" name="Rectangle 3"/>
          <p:cNvSpPr>
            <a:spLocks noGrp="1" noChangeArrowheads="1"/>
          </p:cNvSpPr>
          <p:nvPr>
            <p:ph type="body" idx="1"/>
          </p:nvPr>
        </p:nvSpPr>
        <p:spPr>
          <a:xfrm>
            <a:off x="457200" y="1268413"/>
            <a:ext cx="8686800" cy="5589587"/>
          </a:xfrm>
        </p:spPr>
        <p:txBody>
          <a:bodyPr/>
          <a:lstStyle/>
          <a:p>
            <a:pPr>
              <a:lnSpc>
                <a:spcPct val="90000"/>
              </a:lnSpc>
              <a:buFontTx/>
              <a:buNone/>
            </a:pPr>
            <a:r>
              <a:rPr lang="en-AU" sz="2800" b="1"/>
              <a:t>Execution Phase</a:t>
            </a:r>
          </a:p>
          <a:p>
            <a:pPr>
              <a:lnSpc>
                <a:spcPct val="90000"/>
              </a:lnSpc>
            </a:pPr>
            <a:r>
              <a:rPr lang="en-AU" sz="2800"/>
              <a:t>The project manager mobilises both people and resources to implement the plan.</a:t>
            </a:r>
          </a:p>
          <a:p>
            <a:pPr>
              <a:lnSpc>
                <a:spcPct val="90000"/>
              </a:lnSpc>
            </a:pPr>
            <a:r>
              <a:rPr lang="en-AU" sz="2800"/>
              <a:t>Team members take actions and complete tasks that help achieve milestone delivery using the resources assigned</a:t>
            </a:r>
          </a:p>
          <a:p>
            <a:pPr>
              <a:lnSpc>
                <a:spcPct val="90000"/>
              </a:lnSpc>
            </a:pPr>
            <a:r>
              <a:rPr lang="en-AU" sz="2800"/>
              <a:t>Deliverable: Organisation chart – describes the roles and relationships between people on the project</a:t>
            </a:r>
          </a:p>
          <a:p>
            <a:pPr>
              <a:lnSpc>
                <a:spcPct val="90000"/>
              </a:lnSpc>
            </a:pPr>
            <a:r>
              <a:rPr lang="en-AU" sz="2800"/>
              <a:t>Deliverable: Stakeholder Management Plan – describes how relationships and communication with internal and external interests are initiated, maintained and ended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3858</Words>
  <Application>Microsoft Office PowerPoint</Application>
  <PresentationFormat>On-screen Show (4:3)</PresentationFormat>
  <Paragraphs>339</Paragraphs>
  <Slides>38</Slides>
  <Notes>37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38</vt:i4>
      </vt:variant>
    </vt:vector>
  </HeadingPairs>
  <TitlesOfParts>
    <vt:vector size="40" baseType="lpstr">
      <vt:lpstr>Arial</vt:lpstr>
      <vt:lpstr>Default Design</vt:lpstr>
      <vt:lpstr>Evaluator Personality Preferences – Implications for Influencing Evaluation Design and Utilisation </vt:lpstr>
      <vt:lpstr>Contents</vt:lpstr>
      <vt:lpstr>Slide 3</vt:lpstr>
      <vt:lpstr>Program / Project Definitions</vt:lpstr>
      <vt:lpstr>Defining Program / Project Evaluation</vt:lpstr>
      <vt:lpstr>Project Management and Evaluation</vt:lpstr>
      <vt:lpstr>Evaluation Project Management (1)</vt:lpstr>
      <vt:lpstr>Evaluation Project Management (2)</vt:lpstr>
      <vt:lpstr>Evaluation Project Management (3)</vt:lpstr>
      <vt:lpstr>Evaluation Project Management (4)</vt:lpstr>
      <vt:lpstr>Evaluation Project Management (5)</vt:lpstr>
      <vt:lpstr>Ideal vs. Actual Project Management</vt:lpstr>
      <vt:lpstr>Human Dynamics &amp; Project Management </vt:lpstr>
      <vt:lpstr>Common Project Challenges</vt:lpstr>
      <vt:lpstr>Benefits of working  with Personality Preferences</vt:lpstr>
      <vt:lpstr>Personality Preferences - MBTI</vt:lpstr>
      <vt:lpstr>Extraversion (E) “Lets talk about it”</vt:lpstr>
      <vt:lpstr>Introversion (I) “Let’s think it through”</vt:lpstr>
      <vt:lpstr>Sensing (S) “Let’s look at the facts” </vt:lpstr>
      <vt:lpstr>Intuition (N) “Let’s look at the possibilities”</vt:lpstr>
      <vt:lpstr>Thinking (T) “Let’s keep this objective”</vt:lpstr>
      <vt:lpstr>Feeling (F) “Let’s focus on the people”</vt:lpstr>
      <vt:lpstr>Judging (J) “Let’s get to closure”</vt:lpstr>
      <vt:lpstr>Perceiving (P) “Let’s keep our options open”</vt:lpstr>
      <vt:lpstr>Relative Importance of Team Activities</vt:lpstr>
      <vt:lpstr>Extraverted (E) Project Type</vt:lpstr>
      <vt:lpstr>Introverted (I) Project Type</vt:lpstr>
      <vt:lpstr>Primary Risk and Possible Response</vt:lpstr>
      <vt:lpstr>Sensing (S) Project Type</vt:lpstr>
      <vt:lpstr>Intuition (N) Project Type</vt:lpstr>
      <vt:lpstr>Primary Risk and Possible Response</vt:lpstr>
      <vt:lpstr>Thinking (T) Project Type</vt:lpstr>
      <vt:lpstr>Feeling (F) Project Type</vt:lpstr>
      <vt:lpstr>Primary Risk and Possible Response</vt:lpstr>
      <vt:lpstr>Judging (J) Project Type</vt:lpstr>
      <vt:lpstr>Perceiving (P) Project Type</vt:lpstr>
      <vt:lpstr>Primary Risk and Possible Response</vt:lpstr>
      <vt:lpstr>Personality Preferences and Project Teams</vt:lpstr>
    </vt:vector>
  </TitlesOfParts>
  <Company>Families, Community Services and Indigenous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Evaluator Personality Preferences – Implications for Influencing Evaluation Design and Utilisation</dc:title>
  <dc:creator>barboe</dc:creator>
  <cp:lastModifiedBy>system administrator</cp:lastModifiedBy>
  <cp:revision>53</cp:revision>
  <dcterms:created xsi:type="dcterms:W3CDTF">2011-08-29T08:14:27Z</dcterms:created>
  <dcterms:modified xsi:type="dcterms:W3CDTF">2011-08-31T23:30:16Z</dcterms:modified>
</cp:coreProperties>
</file>